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55" r:id="rId4"/>
    <p:sldId id="365" r:id="rId5"/>
    <p:sldId id="366" r:id="rId6"/>
    <p:sldId id="367" r:id="rId7"/>
    <p:sldId id="379" r:id="rId8"/>
    <p:sldId id="356" r:id="rId9"/>
    <p:sldId id="380" r:id="rId10"/>
    <p:sldId id="369" r:id="rId11"/>
    <p:sldId id="381" r:id="rId12"/>
    <p:sldId id="371" r:id="rId13"/>
    <p:sldId id="382" r:id="rId14"/>
    <p:sldId id="373" r:id="rId15"/>
    <p:sldId id="383" r:id="rId16"/>
    <p:sldId id="375" r:id="rId17"/>
    <p:sldId id="384" r:id="rId18"/>
    <p:sldId id="377" r:id="rId19"/>
    <p:sldId id="385" r:id="rId20"/>
    <p:sldId id="361" r:id="rId21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B4DCF0"/>
    <a:srgbClr val="00800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42" d="100"/>
          <a:sy n="142" d="100"/>
        </p:scale>
        <p:origin x="-120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6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83868" y="1743658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Проанализируем программу.</a:t>
            </a: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В данном случае условие будет истинным, </a:t>
            </a:r>
            <a:r>
              <a:rPr lang="ru-RU" sz="1400" u="sng" dirty="0">
                <a:solidFill>
                  <a:srgbClr val="000099"/>
                </a:solidFill>
                <a:latin typeface="Calibri"/>
              </a:rPr>
              <a:t>когда при делении нацело s на 2 частное равно </a:t>
            </a:r>
            <a:r>
              <a:rPr lang="ru-RU" sz="1400" u="sng" dirty="0" smtClean="0">
                <a:solidFill>
                  <a:srgbClr val="000099"/>
                </a:solidFill>
                <a:latin typeface="Calibri"/>
              </a:rPr>
              <a:t>t</a:t>
            </a:r>
            <a:r>
              <a:rPr lang="ru-RU" sz="1400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(</a:t>
            </a:r>
            <a:r>
              <a:rPr lang="en-US" sz="1400" b="1" dirty="0">
                <a:solidFill>
                  <a:srgbClr val="000099"/>
                </a:solidFill>
                <a:latin typeface="Courier New"/>
                <a:ea typeface="Calibri"/>
              </a:rPr>
              <a:t>s div 2 = </a:t>
            </a:r>
            <a:r>
              <a:rPr lang="en-US" sz="1400" b="1" dirty="0" smtClean="0">
                <a:solidFill>
                  <a:srgbClr val="000099"/>
                </a:solidFill>
                <a:latin typeface="Courier New"/>
                <a:ea typeface="Calibri"/>
              </a:rPr>
              <a:t>t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).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>
              <a:spcBef>
                <a:spcPts val="1200"/>
              </a:spcBef>
            </a:pP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Результат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каждого запуска программы запишем в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таблицу.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851379"/>
            <a:ext cx="2815282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7175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 s, t: integer; </a:t>
            </a:r>
            <a:endParaRPr lang="ru-RU" sz="1400" dirty="0">
              <a:latin typeface="Times New Roman"/>
              <a:ea typeface="Calibri"/>
            </a:endParaRPr>
          </a:p>
          <a:p>
            <a:pPr marL="7175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begin </a:t>
            </a:r>
            <a:endParaRPr lang="ru-RU" sz="1400" dirty="0">
              <a:latin typeface="Times New Roman"/>
              <a:ea typeface="Calibri"/>
            </a:endParaRPr>
          </a:p>
          <a:p>
            <a:pPr marL="28575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(s) ; </a:t>
            </a:r>
            <a:endParaRPr lang="ru-RU" sz="1400" dirty="0">
              <a:latin typeface="Times New Roman"/>
              <a:ea typeface="Calibri"/>
            </a:endParaRPr>
          </a:p>
          <a:p>
            <a:pPr marL="28575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(t); </a:t>
            </a:r>
            <a:endParaRPr lang="ru-RU" sz="1400" dirty="0">
              <a:latin typeface="Times New Roman"/>
              <a:ea typeface="Calibri"/>
            </a:endParaRPr>
          </a:p>
          <a:p>
            <a:pPr marL="28575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if s div 2 = t</a:t>
            </a:r>
            <a:endParaRPr lang="ru-RU" sz="1400" dirty="0">
              <a:latin typeface="Times New Roman"/>
              <a:ea typeface="Calibri"/>
            </a:endParaRPr>
          </a:p>
          <a:p>
            <a:pPr marL="46609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('YES') </a:t>
            </a:r>
            <a:endParaRPr lang="ru-RU" sz="1400" dirty="0">
              <a:latin typeface="Times New Roman"/>
              <a:ea typeface="Calibri"/>
            </a:endParaRPr>
          </a:p>
          <a:p>
            <a:pPr marL="46609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('NO')</a:t>
            </a:r>
            <a:endParaRPr lang="ru-RU" sz="1400" dirty="0">
              <a:latin typeface="Times New Roman"/>
              <a:ea typeface="Calibri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(1, 1); (6, 3); (12, 5); (5, 1); (5, 2); (8, 4); (8, 2); (4, 1); (2, 3). 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Сколько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YES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»?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71576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851670"/>
            <a:ext cx="2815282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7175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 s, t: integer; 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7175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begin 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8575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(s) ; 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8575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(t); 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8575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if s div 2 = t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46609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('YES') 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46609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('NO')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(1, 1); (6, 3); (12, 5); (5, 1); (5, 2); (8, 4); (8, 2); (4, 1); (2, 3). 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Сколько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YES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»?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19" y="4407954"/>
            <a:ext cx="8493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При 3 запусках условие было истинным, поэтому 3 раза напечатается слово «YES».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1519" y="4695986"/>
            <a:ext cx="11161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3.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855863"/>
              </p:ext>
            </p:extLst>
          </p:nvPr>
        </p:nvGraphicFramePr>
        <p:xfrm>
          <a:off x="4103949" y="1779662"/>
          <a:ext cx="450050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675525"/>
                <a:gridCol w="709553"/>
                <a:gridCol w="1711265"/>
                <a:gridCol w="140415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s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t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s div 2 = t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Результат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 / 2 = 0 (ост. 1)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6 / 2 = 3 (ост. 0)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 / 2 = 6 (ост. 0)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 / 2 = 2 (ост. 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 / 2 = 2 (ост. 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8 / 2 = 4 (ост. 0)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8 / 2 = 4 (ост. 0)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4 / 2 = 2 (ост. 0)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 / 2 = 1 (ост. 0)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043609" y="3903898"/>
            <a:ext cx="7832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FF0000"/>
                </a:solidFill>
                <a:latin typeface="+mn-lt"/>
                <a:ea typeface="Calibri"/>
              </a:rPr>
              <a:t>При </a:t>
            </a:r>
            <a:r>
              <a:rPr lang="ru-RU" sz="1400" dirty="0">
                <a:solidFill>
                  <a:srgbClr val="FF0000"/>
                </a:solidFill>
                <a:latin typeface="+mn-lt"/>
                <a:ea typeface="Calibri"/>
              </a:rPr>
              <a:t>целочисленном делении меньшего числа на большее частное равно 0, а остаток равен меньшему числу, те есть 1 / 2 = 0 (ост. 1).</a:t>
            </a:r>
            <a:endParaRPr lang="ru-RU" sz="14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4" name="Рисунок 13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90" y="3926653"/>
            <a:ext cx="554103" cy="481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155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1816244"/>
            <a:ext cx="54366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Проанализируем программу. В операторе ветвления используется составное условие, состоящее из двух простых условий, соединённых логической операцией OR (ИЛИ). Составное условие будет истинным, когда хотя бы одно из простых будет истинным.</a:t>
            </a:r>
          </a:p>
          <a:p>
            <a:pPr algn="just">
              <a:spcBef>
                <a:spcPts val="1200"/>
              </a:spcBef>
            </a:pP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В данном случае условие будет истинным, </a:t>
            </a:r>
            <a:r>
              <a:rPr lang="ru-RU" sz="1400" u="sng" dirty="0" smtClean="0">
                <a:solidFill>
                  <a:srgbClr val="000099"/>
                </a:solidFill>
                <a:latin typeface="Calibri"/>
              </a:rPr>
              <a:t>когда хотя бы одно из двух чисел s или t больше 10</a:t>
            </a:r>
            <a:r>
              <a:rPr lang="ru-RU" sz="1400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b="1" dirty="0" smtClean="0">
                <a:solidFill>
                  <a:srgbClr val="000099"/>
                </a:solidFill>
                <a:latin typeface="Courier New"/>
                <a:ea typeface="Courier New"/>
              </a:rPr>
              <a:t>s&gt;10</a:t>
            </a:r>
            <a:r>
              <a:rPr lang="ru-RU" sz="1400" b="1" dirty="0" smtClean="0">
                <a:solidFill>
                  <a:srgbClr val="000099"/>
                </a:solidFill>
                <a:latin typeface="Courier New"/>
                <a:ea typeface="Courier New"/>
              </a:rPr>
              <a:t> ИЛИ </a:t>
            </a:r>
            <a:r>
              <a:rPr lang="en-US" sz="1400" b="1" dirty="0" smtClean="0">
                <a:solidFill>
                  <a:srgbClr val="000099"/>
                </a:solidFill>
                <a:latin typeface="Courier New"/>
                <a:ea typeface="Courier New"/>
              </a:rPr>
              <a:t>t&gt;10</a:t>
            </a:r>
            <a:r>
              <a:rPr lang="ru-RU" sz="1400" b="1" dirty="0" smtClean="0">
                <a:solidFill>
                  <a:srgbClr val="000099"/>
                </a:solidFill>
                <a:latin typeface="Courier New"/>
                <a:ea typeface="Courier New"/>
              </a:rPr>
              <a:t>)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pPr algn="just">
              <a:spcBef>
                <a:spcPts val="1200"/>
              </a:spcBef>
            </a:pP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Результат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каждого запуска программы запишем в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таблицу.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907996"/>
            <a:ext cx="2952328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7175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 s, t: integer;</a:t>
            </a:r>
            <a:endParaRPr lang="ru-RU" sz="1400" dirty="0">
              <a:latin typeface="Times New Roman"/>
              <a:ea typeface="Calibri"/>
            </a:endParaRPr>
          </a:p>
          <a:p>
            <a:pPr marL="7175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begin</a:t>
            </a:r>
            <a:endParaRPr lang="ru-RU" sz="1400" dirty="0">
              <a:latin typeface="Times New Roman"/>
              <a:ea typeface="Calibri"/>
            </a:endParaRPr>
          </a:p>
          <a:p>
            <a:pPr marL="27051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(s);</a:t>
            </a:r>
            <a:endParaRPr lang="ru-RU" sz="1400" dirty="0">
              <a:latin typeface="Times New Roman"/>
              <a:ea typeface="Calibri"/>
            </a:endParaRPr>
          </a:p>
          <a:p>
            <a:pPr marL="27051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(t);</a:t>
            </a:r>
            <a:endParaRPr lang="ru-RU" sz="1400" dirty="0">
              <a:latin typeface="Times New Roman"/>
              <a:ea typeface="Calibri"/>
            </a:endParaRPr>
          </a:p>
          <a:p>
            <a:pPr marL="27051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if (s &gt; 10) or (t &gt; 10)</a:t>
            </a:r>
            <a:endParaRPr lang="ru-RU" sz="1400" dirty="0">
              <a:latin typeface="Times New Roman"/>
              <a:ea typeface="Calibri"/>
            </a:endParaRPr>
          </a:p>
          <a:p>
            <a:pPr marL="45021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('YES')</a:t>
            </a:r>
            <a:endParaRPr lang="ru-RU" sz="1400" dirty="0">
              <a:latin typeface="Times New Roman"/>
              <a:ea typeface="Calibri"/>
            </a:endParaRPr>
          </a:p>
          <a:p>
            <a:pPr marL="45021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('NO')</a:t>
            </a:r>
            <a:endParaRPr lang="ru-RU" sz="1400" dirty="0">
              <a:latin typeface="Times New Roman"/>
              <a:ea typeface="Calibri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(2, 3); (12, 2); (2, 12); (12, 11); (-12, -11); (-12, 11); (-11, 12); (10, 10); (5, 10). 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Сколько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YES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»?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738748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907996"/>
            <a:ext cx="2952328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7175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 s, t: integer;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7175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begin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7051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(s);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7051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(t);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7051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if (s &gt; 10) or (t &gt; 10)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45021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('YES')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45021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('NO')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(2, 3); (12, 2); (2, 12); (12, 11); (-12, -11); (-12, 11); (-11, 12); (10, 10); (5, 10). 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Сколько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YES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»?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4280" y="4191930"/>
            <a:ext cx="85521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При 5 запусках условие было истинным, поэтому 5 раз напечатается слово «YES».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6718" y="4581587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5.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349379"/>
              </p:ext>
            </p:extLst>
          </p:nvPr>
        </p:nvGraphicFramePr>
        <p:xfrm>
          <a:off x="4103949" y="1936006"/>
          <a:ext cx="450050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514882"/>
                <a:gridCol w="540818"/>
                <a:gridCol w="1068535"/>
                <a:gridCol w="1080120"/>
                <a:gridCol w="129614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s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t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ourier New"/>
                        </a:rPr>
                        <a:t>s &gt; 10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ourier New"/>
                        </a:rPr>
                        <a:t>t &gt; 10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Результат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4902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1815666"/>
            <a:ext cx="54366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Проанализируем программу. В операторе ветвления используется составное условие, состоящее из двух простых условий, соединённых логической операцией AND (И). Составное условие будет истинным только тогда, когда оба простых будут истинными.</a:t>
            </a:r>
          </a:p>
          <a:p>
            <a:pPr algn="just">
              <a:spcBef>
                <a:spcPts val="1200"/>
              </a:spcBef>
            </a:pPr>
            <a:r>
              <a:rPr lang="ru-RU" sz="1400" dirty="0">
                <a:solidFill>
                  <a:srgbClr val="000099"/>
                </a:solidFill>
                <a:latin typeface="Calibri"/>
              </a:rPr>
              <a:t>В данном случае условие будет истинным, </a:t>
            </a:r>
            <a:r>
              <a:rPr lang="ru-RU" sz="1400" u="sng" dirty="0">
                <a:solidFill>
                  <a:srgbClr val="000099"/>
                </a:solidFill>
                <a:latin typeface="Calibri"/>
              </a:rPr>
              <a:t>когда оба числа s и t меньше </a:t>
            </a:r>
            <a:r>
              <a:rPr lang="ru-RU" sz="1400" u="sng" dirty="0" smtClean="0">
                <a:solidFill>
                  <a:srgbClr val="000099"/>
                </a:solidFill>
                <a:latin typeface="Calibri"/>
              </a:rPr>
              <a:t>10</a:t>
            </a:r>
            <a:r>
              <a:rPr lang="ru-RU" sz="1400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b="1" dirty="0" smtClean="0">
                <a:solidFill>
                  <a:srgbClr val="000099"/>
                </a:solidFill>
                <a:latin typeface="Courier New"/>
                <a:ea typeface="Courier New"/>
              </a:rPr>
              <a:t>s&lt;10</a:t>
            </a:r>
            <a:r>
              <a:rPr lang="ru-RU" sz="1400" b="1" dirty="0" smtClean="0">
                <a:solidFill>
                  <a:srgbClr val="000099"/>
                </a:solidFill>
                <a:latin typeface="Courier New"/>
                <a:ea typeface="Courier New"/>
              </a:rPr>
              <a:t> И </a:t>
            </a:r>
            <a:r>
              <a:rPr lang="en-US" sz="1400" b="1" dirty="0" smtClean="0">
                <a:solidFill>
                  <a:srgbClr val="000099"/>
                </a:solidFill>
                <a:latin typeface="Courier New"/>
                <a:ea typeface="Courier New"/>
              </a:rPr>
              <a:t>t&lt;10</a:t>
            </a:r>
            <a:r>
              <a:rPr lang="ru-RU" sz="1400" b="1" dirty="0" smtClean="0">
                <a:solidFill>
                  <a:srgbClr val="000099"/>
                </a:solidFill>
                <a:latin typeface="Courier New"/>
                <a:ea typeface="Courier New"/>
              </a:rPr>
              <a:t>)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>
              <a:spcBef>
                <a:spcPts val="1200"/>
              </a:spcBef>
            </a:pP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Результат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каждого запуска программы запишем в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таблицу.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923387"/>
            <a:ext cx="3024336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var</a:t>
            </a:r>
            <a:r>
              <a:rPr lang="en-US" sz="1400" dirty="0">
                <a:latin typeface="Courier New"/>
                <a:ea typeface="Calibri"/>
              </a:rPr>
              <a:t> s, t: integer; </a:t>
            </a:r>
            <a:endParaRPr lang="ru-RU" sz="1400" dirty="0">
              <a:latin typeface="Courier New"/>
              <a:ea typeface="Calibri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Courier New"/>
                <a:ea typeface="Calibri"/>
              </a:rPr>
              <a:t>begin </a:t>
            </a:r>
            <a:endParaRPr lang="ru-RU" sz="1400" dirty="0">
              <a:latin typeface="Courier New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readln</a:t>
            </a:r>
            <a:r>
              <a:rPr lang="en-US" sz="1400" dirty="0">
                <a:latin typeface="Courier New"/>
                <a:ea typeface="Calibri"/>
              </a:rPr>
              <a:t>(s); </a:t>
            </a:r>
            <a:endParaRPr lang="ru-RU" sz="1400" dirty="0"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readln</a:t>
            </a:r>
            <a:r>
              <a:rPr lang="en-US" sz="1400" dirty="0">
                <a:latin typeface="Courier New"/>
                <a:ea typeface="Calibri"/>
              </a:rPr>
              <a:t>(t);</a:t>
            </a:r>
            <a:endParaRPr lang="ru-RU" sz="1400" dirty="0"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>
                <a:latin typeface="Courier New"/>
                <a:ea typeface="Calibri"/>
              </a:rPr>
              <a:t>if (s &lt; 10) and (t &lt; 10) </a:t>
            </a:r>
            <a:endParaRPr lang="ru-RU" sz="1400" dirty="0">
              <a:latin typeface="Times New Roman"/>
              <a:ea typeface="Calibri"/>
            </a:endParaRPr>
          </a:p>
          <a:p>
            <a:pPr marL="54038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('YES')</a:t>
            </a:r>
            <a:endParaRPr lang="ru-RU" sz="1400" dirty="0">
              <a:latin typeface="Times New Roman"/>
              <a:ea typeface="Calibri"/>
            </a:endParaRPr>
          </a:p>
          <a:p>
            <a:pPr marL="54038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('NO')</a:t>
            </a:r>
            <a:endParaRPr lang="ru-RU" sz="1400" dirty="0">
              <a:latin typeface="Times New Roman"/>
              <a:ea typeface="Calibri"/>
            </a:endParaRPr>
          </a:p>
          <a:p>
            <a:r>
              <a:rPr lang="en-US" sz="1400" dirty="0">
                <a:latin typeface="Courier New"/>
                <a:ea typeface="Calibri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(2, 3); (12, 2); (2, 12); (12, 11); (-12, -11); (-12, 11); (-11, 12); (10, 10); (5, 10). 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Сколько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YES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»?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821164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923678"/>
            <a:ext cx="3024336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 s, t: integer; </a:t>
            </a:r>
            <a:endParaRPr lang="ru-RU" sz="1400" dirty="0">
              <a:solidFill>
                <a:srgbClr val="000000"/>
              </a:solidFill>
              <a:latin typeface="Courier New"/>
              <a:ea typeface="Calibri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begin </a:t>
            </a:r>
            <a:endParaRPr lang="ru-RU" sz="1400" dirty="0">
              <a:solidFill>
                <a:srgbClr val="000000"/>
              </a:solidFill>
              <a:latin typeface="Courier New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(s); 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(t);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if (s &lt; 10) and (t &lt; 10) 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54038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('YES')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54038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('NO')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(2, 3); (12, 2); (2, 12); (12, 11); (-12, -11); (-12, 11); (-11, 12); (10, 10); (5, 10). 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Сколько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YES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»?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4280" y="4191930"/>
            <a:ext cx="85521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При 2 запусках условие было истинным, поэтому 2 раза напечатается слово «YES».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6718" y="4581587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2.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695195"/>
              </p:ext>
            </p:extLst>
          </p:nvPr>
        </p:nvGraphicFramePr>
        <p:xfrm>
          <a:off x="4103949" y="1936006"/>
          <a:ext cx="450050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514882"/>
                <a:gridCol w="540818"/>
                <a:gridCol w="1068535"/>
                <a:gridCol w="1152128"/>
                <a:gridCol w="122413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s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t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ourier New"/>
                        </a:rPr>
                        <a:t>s &lt; 10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ourier New"/>
                        </a:rPr>
                        <a:t>t &lt; 10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Результат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088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6-5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87924" y="1815666"/>
            <a:ext cx="504056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Проанализируем программу. В операторе ветвления используется составное условие, состоящее из двух простых условий, соединённых логической операцией AND (И), и операции отрицания NOT (НЕ), применённой к результату операции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AND. </a:t>
            </a:r>
            <a:endParaRPr lang="en-US" sz="14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Courier New"/>
                <a:ea typeface="Calibri"/>
              </a:rPr>
              <a:t>НЕ</a:t>
            </a:r>
            <a:r>
              <a:rPr lang="en-US" sz="1400" b="1" dirty="0" smtClean="0">
                <a:solidFill>
                  <a:srgbClr val="000099"/>
                </a:solidFill>
                <a:latin typeface="Courier New"/>
                <a:ea typeface="Calibri"/>
              </a:rPr>
              <a:t>(s</a:t>
            </a:r>
            <a:r>
              <a:rPr lang="en-US" sz="1400" b="1" dirty="0">
                <a:solidFill>
                  <a:srgbClr val="000099"/>
                </a:solidFill>
                <a:latin typeface="Courier New"/>
                <a:ea typeface="Calibri"/>
              </a:rPr>
              <a:t>&lt;=</a:t>
            </a:r>
            <a:r>
              <a:rPr lang="en-US" sz="1400" b="1" dirty="0" smtClean="0">
                <a:solidFill>
                  <a:srgbClr val="000099"/>
                </a:solidFill>
                <a:latin typeface="Courier New"/>
                <a:ea typeface="Calibri"/>
              </a:rPr>
              <a:t>2</a:t>
            </a:r>
            <a:r>
              <a:rPr lang="ru-RU" sz="1400" b="1" dirty="0" smtClean="0">
                <a:solidFill>
                  <a:srgbClr val="000099"/>
                </a:solidFill>
                <a:latin typeface="Courier New"/>
                <a:ea typeface="Calibri"/>
              </a:rPr>
              <a:t> И </a:t>
            </a:r>
            <a:r>
              <a:rPr lang="en-US" sz="1400" b="1" dirty="0" smtClean="0">
                <a:solidFill>
                  <a:srgbClr val="000099"/>
                </a:solidFill>
                <a:latin typeface="Courier New"/>
                <a:ea typeface="Calibri"/>
              </a:rPr>
              <a:t>t&lt;3)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.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То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есть всё условие будет истинным, когда результат операции И будет ложным.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>
              <a:spcBef>
                <a:spcPts val="1200"/>
              </a:spcBef>
            </a:pP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Результат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каждого запуска программы запишем в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таблицу.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923387"/>
            <a:ext cx="3420380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var</a:t>
            </a:r>
            <a:r>
              <a:rPr lang="en-US" sz="1400" dirty="0">
                <a:latin typeface="Courier New"/>
                <a:ea typeface="Calibri"/>
              </a:rPr>
              <a:t> </a:t>
            </a:r>
            <a:r>
              <a:rPr lang="en-US" sz="1400" dirty="0" err="1">
                <a:latin typeface="Courier New"/>
                <a:ea typeface="Calibri"/>
              </a:rPr>
              <a:t>s,t</a:t>
            </a:r>
            <a:r>
              <a:rPr lang="en-US" sz="1400" dirty="0">
                <a:latin typeface="Courier New"/>
                <a:ea typeface="Calibri"/>
              </a:rPr>
              <a:t>: integer;</a:t>
            </a:r>
            <a:endParaRPr lang="ru-RU" sz="1400" dirty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Courier New"/>
                <a:ea typeface="Calibri"/>
              </a:rPr>
              <a:t>begin</a:t>
            </a:r>
            <a:endParaRPr lang="ru-RU" sz="1400" dirty="0"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readln</a:t>
            </a:r>
            <a:r>
              <a:rPr lang="en-US" sz="1400" dirty="0">
                <a:latin typeface="Courier New"/>
                <a:ea typeface="Calibri"/>
              </a:rPr>
              <a:t>(s);</a:t>
            </a:r>
            <a:endParaRPr lang="ru-RU" sz="1400" dirty="0"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readln</a:t>
            </a:r>
            <a:r>
              <a:rPr lang="en-US" sz="1400" dirty="0">
                <a:latin typeface="Courier New"/>
                <a:ea typeface="Calibri"/>
              </a:rPr>
              <a:t>(t);</a:t>
            </a:r>
            <a:endParaRPr lang="ru-RU" sz="1400" dirty="0"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>
                <a:latin typeface="Courier New"/>
                <a:ea typeface="Calibri"/>
              </a:rPr>
              <a:t>if not((s &lt;= 2) and (t &lt; 3))</a:t>
            </a:r>
            <a:endParaRPr lang="ru-RU" sz="1400" dirty="0">
              <a:latin typeface="Times New Roman"/>
              <a:ea typeface="Calibri"/>
            </a:endParaRPr>
          </a:p>
          <a:p>
            <a:pPr marL="54038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('YES')</a:t>
            </a:r>
            <a:endParaRPr lang="ru-RU" sz="1400" dirty="0">
              <a:latin typeface="Times New Roman"/>
              <a:ea typeface="Calibri"/>
            </a:endParaRPr>
          </a:p>
          <a:p>
            <a:pPr marL="54038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('NO')</a:t>
            </a:r>
            <a:endParaRPr lang="ru-RU" sz="1400" dirty="0">
              <a:latin typeface="Times New Roman"/>
              <a:ea typeface="Calibri"/>
            </a:endParaRPr>
          </a:p>
          <a:p>
            <a:r>
              <a:rPr lang="en-US" sz="1400" dirty="0">
                <a:latin typeface="Courier New"/>
                <a:ea typeface="Calibri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(2, -2); (5, 3); (-4, 1); (-12, 5), (5,-7); (10, 3); (-8, 12); (3, 0); (2, 3). </a:t>
            </a:r>
            <a:endParaRPr lang="ru-RU" sz="1400" dirty="0" smtClean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Сколько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YES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»?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4408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6-5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923387"/>
            <a:ext cx="3420380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s,t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: integer;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begin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(s);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(t);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if not((s &lt;= 2) and (t &lt; 3))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54038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('YES')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54038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ourier New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ourier New"/>
              </a:rPr>
              <a:t>('NO')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(2, -2); (5, 3); (-4, 1); (-12, 5), (5,-7); (10, 3); (-8, 12); (3, 0); (2, 3). </a:t>
            </a:r>
            <a:endParaRPr lang="ru-RU" sz="1400" dirty="0" smtClean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Сколько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YES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»?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4280" y="4316201"/>
            <a:ext cx="85521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При 7 запусках условие было истинным, поэтому 7 раз напечатается слово «YES».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6718" y="4581587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7.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515773"/>
              </p:ext>
            </p:extLst>
          </p:nvPr>
        </p:nvGraphicFramePr>
        <p:xfrm>
          <a:off x="3995937" y="1936006"/>
          <a:ext cx="4879716" cy="2346960"/>
        </p:xfrm>
        <a:graphic>
          <a:graphicData uri="http://schemas.openxmlformats.org/drawingml/2006/table">
            <a:tbl>
              <a:tblPr firstRow="1" firstCol="1" bandRow="1"/>
              <a:tblGrid>
                <a:gridCol w="405008"/>
                <a:gridCol w="405009"/>
                <a:gridCol w="662742"/>
                <a:gridCol w="651476"/>
                <a:gridCol w="1656184"/>
                <a:gridCol w="109929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s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t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s&lt;=2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t&lt;3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(s&lt;=</a:t>
                      </a:r>
                      <a:r>
                        <a:rPr lang="en-US" sz="1400" b="1" dirty="0" smtClean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2)and(t&lt;3</a:t>
                      </a: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)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Результат</a:t>
                      </a:r>
                      <a:br>
                        <a:rPr lang="ru-RU" sz="1400" b="1" dirty="0" smtClean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</a:br>
                      <a:r>
                        <a:rPr lang="en-US" sz="1400" b="1" dirty="0" smtClean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not(…)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8716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6-6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11860" y="1959682"/>
            <a:ext cx="56166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Проанализируем программу.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Составное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условие будет истинным, когда хотя бы одно из простых будет истинным. В одном из условий переменная t сравнивается с числом 12, в другом – переменная s сравнивается с переменной A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067403"/>
            <a:ext cx="2808312" cy="203132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var</a:t>
            </a:r>
            <a:r>
              <a:rPr lang="en-US" sz="1400" dirty="0">
                <a:latin typeface="Courier New"/>
                <a:ea typeface="Calibri"/>
              </a:rPr>
              <a:t> s, t, A: integer;</a:t>
            </a:r>
            <a:endParaRPr lang="ru-RU" sz="1400" dirty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Courier New"/>
                <a:ea typeface="Calibri"/>
              </a:rPr>
              <a:t>begin </a:t>
            </a:r>
            <a:endParaRPr lang="ru-RU" sz="1400" dirty="0"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readln</a:t>
            </a:r>
            <a:r>
              <a:rPr lang="en-US" sz="1400" dirty="0">
                <a:latin typeface="Courier New"/>
                <a:ea typeface="Calibri"/>
              </a:rPr>
              <a:t>(s);</a:t>
            </a:r>
            <a:endParaRPr lang="ru-RU" sz="1400" dirty="0"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readln</a:t>
            </a:r>
            <a:r>
              <a:rPr lang="en-US" sz="1400" dirty="0">
                <a:latin typeface="Courier New"/>
                <a:ea typeface="Calibri"/>
              </a:rPr>
              <a:t>(t);</a:t>
            </a:r>
            <a:endParaRPr lang="ru-RU" sz="1400" dirty="0"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latin typeface="Courier New"/>
                <a:ea typeface="Calibri"/>
              </a:rPr>
              <a:t>readln</a:t>
            </a:r>
            <a:r>
              <a:rPr lang="en-US" sz="1400" dirty="0">
                <a:latin typeface="Courier New"/>
                <a:ea typeface="Calibri"/>
              </a:rPr>
              <a:t>(A);</a:t>
            </a:r>
            <a:endParaRPr lang="ru-RU" sz="1400" dirty="0"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>
                <a:latin typeface="Courier New"/>
                <a:ea typeface="Calibri"/>
              </a:rPr>
              <a:t>if (s &gt; A) or (t &gt; 12)</a:t>
            </a:r>
            <a:endParaRPr lang="ru-RU" sz="1400" dirty="0">
              <a:latin typeface="Times New Roman"/>
              <a:ea typeface="Calibri"/>
            </a:endParaRPr>
          </a:p>
          <a:p>
            <a:pPr marL="534035">
              <a:spcAft>
                <a:spcPts val="0"/>
              </a:spcAft>
            </a:pPr>
            <a:r>
              <a:rPr lang="en-US" sz="1400" dirty="0">
                <a:latin typeface="Courier New"/>
                <a:ea typeface="Calibri"/>
              </a:rPr>
              <a:t>then </a:t>
            </a:r>
            <a:r>
              <a:rPr lang="en-US" sz="1400" dirty="0" err="1">
                <a:latin typeface="Courier New"/>
                <a:ea typeface="Calibri"/>
              </a:rPr>
              <a:t>writeln</a:t>
            </a:r>
            <a:r>
              <a:rPr lang="en-US" sz="1400" dirty="0">
                <a:latin typeface="Courier New"/>
                <a:ea typeface="Calibri"/>
              </a:rPr>
              <a:t>('YES')</a:t>
            </a:r>
            <a:endParaRPr lang="ru-RU" sz="1400" dirty="0">
              <a:latin typeface="Times New Roman"/>
              <a:ea typeface="Calibri"/>
            </a:endParaRPr>
          </a:p>
          <a:p>
            <a:pPr marL="534035">
              <a:spcAft>
                <a:spcPts val="0"/>
              </a:spcAft>
            </a:pPr>
            <a:r>
              <a:rPr lang="en-US" sz="1400" dirty="0">
                <a:latin typeface="Courier New"/>
                <a:ea typeface="Calibri"/>
              </a:rPr>
              <a:t>else </a:t>
            </a:r>
            <a:r>
              <a:rPr lang="en-US" sz="1400" dirty="0" err="1">
                <a:latin typeface="Courier New"/>
                <a:ea typeface="Calibri"/>
              </a:rPr>
              <a:t>writeln</a:t>
            </a:r>
            <a:r>
              <a:rPr lang="en-US" sz="1400" dirty="0">
                <a:latin typeface="Courier New"/>
                <a:ea typeface="Calibri"/>
              </a:rPr>
              <a:t>('NO')</a:t>
            </a:r>
            <a:endParaRPr lang="ru-RU" sz="1400" dirty="0">
              <a:latin typeface="Times New Roman"/>
              <a:ea typeface="Calibri"/>
            </a:endParaRPr>
          </a:p>
          <a:p>
            <a:r>
              <a:rPr lang="en-US" sz="1400" dirty="0">
                <a:latin typeface="Courier New"/>
                <a:ea typeface="Calibri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(13, 2); (11, 12); (-12, 12); (2, -2); (-10,-10); (6, -5); (2, 8); (9, 10); (1, 13). 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Укажите наименьшее целое значение параметра А, при котором для указанных входных данных программа напечатает «YES» пять раз.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31716" y="3083065"/>
            <a:ext cx="56166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u="sng" dirty="0">
                <a:solidFill>
                  <a:srgbClr val="000099"/>
                </a:solidFill>
                <a:latin typeface="Calibri"/>
              </a:rPr>
              <a:t>Для данных пар чисел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условие </a:t>
            </a:r>
            <a:r>
              <a:rPr lang="ru-RU" sz="1400" u="sng" dirty="0">
                <a:solidFill>
                  <a:srgbClr val="000099"/>
                </a:solidFill>
                <a:latin typeface="Calibri"/>
              </a:rPr>
              <a:t>t&gt;12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будет </a:t>
            </a:r>
            <a:r>
              <a:rPr lang="ru-RU" sz="1400" u="sng" dirty="0">
                <a:solidFill>
                  <a:srgbClr val="000099"/>
                </a:solidFill>
                <a:latin typeface="Calibri"/>
              </a:rPr>
              <a:t>истинным только один раз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. Значит, кроме этой пары чисел, условие </a:t>
            </a:r>
            <a:r>
              <a:rPr lang="ru-RU" sz="1400" u="sng" dirty="0">
                <a:solidFill>
                  <a:srgbClr val="000099"/>
                </a:solidFill>
                <a:latin typeface="Calibri"/>
              </a:rPr>
              <a:t>s&gt;A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должно быть истинным </a:t>
            </a:r>
            <a:r>
              <a:rPr lang="ru-RU" sz="1400" u="sng" dirty="0">
                <a:solidFill>
                  <a:srgbClr val="000099"/>
                </a:solidFill>
                <a:latin typeface="Calibri"/>
              </a:rPr>
              <a:t>ещё для четырёх пар чисел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. </a:t>
            </a:r>
          </a:p>
          <a:p>
            <a:pPr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Для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этого подходят максимальные значения 13, 11, 9, 6. </a:t>
            </a:r>
            <a:endParaRPr lang="ru-RU" sz="14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Значение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переменной A могло бы быть равно 5, но по условию задачи оно должно быть наименьшее.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Следующее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по убыванию значение s равно 2, поэтому A должно быть равно 2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07604" y="1743658"/>
            <a:ext cx="32403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3528" y="1959682"/>
            <a:ext cx="20162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845593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6-6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067403"/>
            <a:ext cx="2808312" cy="203132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 s, t, A: integer;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begin 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(s);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(t);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(A);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5200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if (s &gt; A) or (t &gt; 12)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53403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('YES')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53403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ea typeface="Calibri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('NO')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 New"/>
                <a:ea typeface="Calibri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(13, 2); (11, 12); (-12, 12); (2, -2); (-10,-10); (6, -5); (2, 8); (9, 10); (1, 13).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Укажите наименьшее целое значение параметра А, при котором для указанных входных данных программа напечатает «YES» пять раз.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07604" y="1743658"/>
            <a:ext cx="32403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3528" y="1959682"/>
            <a:ext cx="20162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04280" y="4410855"/>
            <a:ext cx="85521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При 5 запусках условие было истинным, поэтому 5 раз напечатается слово «YES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».</a:t>
            </a:r>
            <a:r>
              <a:rPr lang="en-US" sz="1400" dirty="0" smtClean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Следовательно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, A = 2.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6718" y="4676241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en-US" sz="1400" dirty="0" smtClean="0">
                <a:solidFill>
                  <a:srgbClr val="000099"/>
                </a:solidFill>
                <a:latin typeface="Calibri"/>
              </a:rPr>
              <a:t>2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690689"/>
              </p:ext>
            </p:extLst>
          </p:nvPr>
        </p:nvGraphicFramePr>
        <p:xfrm>
          <a:off x="4103949" y="2126344"/>
          <a:ext cx="450050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514882"/>
                <a:gridCol w="540818"/>
                <a:gridCol w="1068535"/>
                <a:gridCol w="1080120"/>
                <a:gridCol w="129614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s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t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ourier New"/>
                        </a:rPr>
                        <a:t>s</a:t>
                      </a: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ourier New"/>
                        </a:rPr>
                        <a:t> &gt; 2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ourier New"/>
                        </a:rPr>
                        <a:t>t</a:t>
                      </a: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ourier New"/>
                        </a:rPr>
                        <a:t> &gt; 12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Результат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980900" y="1766304"/>
            <a:ext cx="47243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1400" b="1" dirty="0">
                <a:solidFill>
                  <a:srgbClr val="000099"/>
                </a:solidFill>
                <a:latin typeface="Calibri"/>
              </a:rPr>
              <a:t>Проверим наши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</a:rPr>
              <a:t>рассуждения, заполнив таблицу для </a:t>
            </a:r>
            <a:r>
              <a:rPr lang="en-US" sz="1400" b="1" dirty="0" smtClean="0">
                <a:solidFill>
                  <a:srgbClr val="000099"/>
                </a:solidFill>
                <a:latin typeface="Calibri"/>
              </a:rPr>
              <a:t>A=2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</a:rPr>
              <a:t>:</a:t>
            </a:r>
            <a:endParaRPr lang="ru-RU" sz="1400" b="1" dirty="0">
              <a:solidFill>
                <a:srgbClr val="000099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2378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1397835"/>
            <a:ext cx="8532948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>
                <a:latin typeface="+mn-lt"/>
                <a:ea typeface="Calibri"/>
                <a:cs typeface="Times New Roman"/>
              </a:rPr>
              <a:t>Основные сведения о языке программирования </a:t>
            </a:r>
            <a:r>
              <a:rPr lang="en-US" sz="1600" b="1" dirty="0">
                <a:latin typeface="+mn-lt"/>
                <a:ea typeface="Calibri"/>
                <a:cs typeface="Times New Roman"/>
              </a:rPr>
              <a:t>Pascal</a:t>
            </a:r>
            <a:endParaRPr lang="ru-RU" sz="1600" dirty="0">
              <a:latin typeface="+mn-lt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b="1" i="1" dirty="0" smtClean="0">
                <a:latin typeface="+mn-lt"/>
                <a:ea typeface="Calibri"/>
                <a:cs typeface="Times New Roman"/>
              </a:rPr>
              <a:t>Переменная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> 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– величина, которая может изменять свое значение при выполнении программы. Каждая переменная имеет имя, тип и значение. </a:t>
            </a:r>
            <a:r>
              <a:rPr lang="ru-RU" sz="1400" b="1" i="1" dirty="0" smtClean="0">
                <a:latin typeface="+mn-lt"/>
                <a:ea typeface="Calibri"/>
                <a:cs typeface="Times New Roman"/>
              </a:rPr>
              <a:t>Тип </a:t>
            </a:r>
            <a:r>
              <a:rPr lang="ru-RU" sz="1400" b="1" i="1" dirty="0">
                <a:latin typeface="+mn-lt"/>
                <a:ea typeface="Calibri"/>
                <a:cs typeface="Times New Roman"/>
              </a:rPr>
              <a:t>переменной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 определяет способ хранения данных в памяти компьютера и допустимые операции над ними.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b="1" i="1" dirty="0">
                <a:latin typeface="+mn-lt"/>
                <a:ea typeface="Calibri"/>
                <a:cs typeface="Times New Roman"/>
              </a:rPr>
              <a:t>Имена переменных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 – любые последовательности латинских букв, цифр и символа подчеркивания, без пробелов, не должны начинаться с цифры. 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b="1" i="1" dirty="0">
                <a:latin typeface="+mn-lt"/>
                <a:ea typeface="Calibri"/>
                <a:cs typeface="Times New Roman"/>
              </a:rPr>
              <a:t>Операторы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 – языковые конструкции для записи действия, выполняемого над 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>данными. 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>Операторы отделяются друг от друга символом 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«</a:t>
            </a:r>
            <a:r>
              <a:rPr lang="ru-RU" sz="1400" b="1" dirty="0">
                <a:latin typeface="+mn-lt"/>
                <a:ea typeface="Calibri"/>
              </a:rPr>
              <a:t>;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». </a:t>
            </a:r>
            <a:r>
              <a:rPr lang="ru-RU" sz="1400" dirty="0">
                <a:latin typeface="+mn-lt"/>
                <a:ea typeface="Calibri"/>
              </a:rPr>
              <a:t>В одной строке может быть несколько операторов.</a:t>
            </a:r>
            <a:endParaRPr lang="ru-RU" sz="1400" dirty="0">
              <a:effectLst/>
              <a:latin typeface="+mn-lt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9532" y="3563019"/>
            <a:ext cx="5976664" cy="138499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 err="1" smtClean="0">
                <a:solidFill>
                  <a:srgbClr val="CC0000"/>
                </a:solidFill>
                <a:latin typeface="Courier New"/>
              </a:rPr>
              <a:t>var</a:t>
            </a:r>
            <a:r>
              <a:rPr lang="ru-RU" sz="1400" dirty="0" smtClean="0">
                <a:solidFill>
                  <a:srgbClr val="000000"/>
                </a:solidFill>
                <a:latin typeface="Courier New"/>
              </a:rPr>
              <a:t> &lt;</a:t>
            </a:r>
            <a:r>
              <a:rPr lang="ru-RU" sz="1400" dirty="0">
                <a:solidFill>
                  <a:srgbClr val="000000"/>
                </a:solidFill>
                <a:latin typeface="Courier New"/>
              </a:rPr>
              <a:t>описание переменных&gt;</a:t>
            </a:r>
            <a:r>
              <a:rPr lang="ru-RU" sz="1400" b="1" dirty="0">
                <a:solidFill>
                  <a:srgbClr val="000000"/>
                </a:solidFill>
                <a:latin typeface="Courier New"/>
              </a:rPr>
              <a:t>; </a:t>
            </a:r>
            <a:r>
              <a:rPr lang="ru-RU" sz="1400" dirty="0">
                <a:solidFill>
                  <a:srgbClr val="00B050"/>
                </a:solidFill>
                <a:latin typeface="Courier New"/>
              </a:rPr>
              <a:t>{блок описания переменных}</a:t>
            </a:r>
            <a:endParaRPr lang="ru-RU" sz="1400" dirty="0">
              <a:solidFill>
                <a:srgbClr val="00B050"/>
              </a:solidFill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b="1" dirty="0" err="1">
                <a:solidFill>
                  <a:srgbClr val="CC0000"/>
                </a:solidFill>
                <a:latin typeface="Courier New"/>
              </a:rPr>
              <a:t>begin</a:t>
            </a:r>
            <a:r>
              <a:rPr lang="ru-RU" sz="1400" dirty="0">
                <a:solidFill>
                  <a:srgbClr val="000000"/>
                </a:solidFill>
                <a:latin typeface="Courier New"/>
              </a:rPr>
              <a:t>    </a:t>
            </a:r>
            <a:r>
              <a:rPr lang="ru-RU" sz="1400" dirty="0" smtClean="0">
                <a:solidFill>
                  <a:srgbClr val="000000"/>
                </a:solidFill>
                <a:latin typeface="Courier New"/>
              </a:rPr>
              <a:t>                  </a:t>
            </a:r>
            <a:r>
              <a:rPr lang="ru-RU" sz="1400" dirty="0">
                <a:solidFill>
                  <a:srgbClr val="00B050"/>
                </a:solidFill>
                <a:latin typeface="Courier New"/>
              </a:rPr>
              <a:t>{начало программного блока}</a:t>
            </a:r>
            <a:endParaRPr lang="ru-RU" sz="1400" dirty="0">
              <a:solidFill>
                <a:srgbClr val="00B050"/>
              </a:solidFill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ourier New"/>
              </a:rPr>
              <a:t>   &lt;оператор 1&gt;</a:t>
            </a:r>
            <a:r>
              <a:rPr lang="ru-RU" sz="1400" b="1" dirty="0">
                <a:solidFill>
                  <a:srgbClr val="000000"/>
                </a:solidFill>
                <a:latin typeface="Courier New"/>
              </a:rPr>
              <a:t>;</a:t>
            </a:r>
            <a:endParaRPr lang="ru-RU" sz="1400" dirty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ourier New"/>
              </a:rPr>
              <a:t>	  …</a:t>
            </a:r>
            <a:endParaRPr lang="ru-RU" sz="1400" dirty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ourier New"/>
              </a:rPr>
              <a:t>   &lt;оператор </a:t>
            </a:r>
            <a:r>
              <a:rPr lang="en-US" sz="1400" dirty="0">
                <a:solidFill>
                  <a:srgbClr val="000000"/>
                </a:solidFill>
                <a:latin typeface="Courier New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Courier New"/>
              </a:rPr>
              <a:t>&gt;</a:t>
            </a:r>
            <a:endParaRPr lang="ru-RU" sz="1400" dirty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b="1" dirty="0" err="1">
                <a:solidFill>
                  <a:srgbClr val="CC0000"/>
                </a:solidFill>
                <a:latin typeface="Courier New"/>
              </a:rPr>
              <a:t>end</a:t>
            </a:r>
            <a:r>
              <a:rPr lang="ru-RU" sz="1400" b="1" dirty="0">
                <a:solidFill>
                  <a:srgbClr val="FF0000"/>
                </a:solidFill>
                <a:latin typeface="Courier New"/>
              </a:rPr>
              <a:t>.</a:t>
            </a:r>
            <a:endParaRPr lang="ru-RU" sz="1400" dirty="0">
              <a:effectLst/>
              <a:latin typeface="Times New Roman"/>
              <a:ea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7524" y="3265690"/>
            <a:ext cx="35566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+mn-lt"/>
                <a:ea typeface="Calibri"/>
                <a:cs typeface="Times New Roman"/>
              </a:rPr>
              <a:t>Структура программы на языке Паскаль:</a:t>
            </a:r>
            <a:endParaRPr lang="ru-RU" sz="1400" dirty="0">
              <a:solidFill>
                <a:srgbClr val="000000"/>
              </a:solidFill>
              <a:latin typeface="+mn-lt"/>
              <a:ea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636" y="590088"/>
            <a:ext cx="73448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FF0000"/>
                </a:solidFill>
                <a:latin typeface="+mn-lt"/>
                <a:ea typeface="Calibri"/>
              </a:rPr>
              <a:t>В </a:t>
            </a:r>
            <a:r>
              <a:rPr lang="ru-RU" sz="1400" dirty="0">
                <a:solidFill>
                  <a:srgbClr val="FF0000"/>
                </a:solidFill>
                <a:latin typeface="+mn-lt"/>
                <a:ea typeface="Calibri"/>
              </a:rPr>
              <a:t>КИМ по информатике в задании 6 приводится программа, записанная на пяти языках программирования. Ученик выбирает вариант, соответствующий изучаемому в школе языку. </a:t>
            </a:r>
            <a:endParaRPr lang="ru-RU" sz="1400" dirty="0" smtClean="0">
              <a:solidFill>
                <a:srgbClr val="FF0000"/>
              </a:solidFill>
              <a:latin typeface="+mn-lt"/>
              <a:ea typeface="Calibri"/>
            </a:endParaRPr>
          </a:p>
          <a:p>
            <a:r>
              <a:rPr lang="ru-RU" sz="1400" dirty="0" smtClean="0">
                <a:solidFill>
                  <a:srgbClr val="FF0000"/>
                </a:solidFill>
                <a:latin typeface="+mn-lt"/>
                <a:ea typeface="Calibri"/>
              </a:rPr>
              <a:t>Далее </a:t>
            </a:r>
            <a:r>
              <a:rPr lang="ru-RU" sz="1400" dirty="0">
                <a:solidFill>
                  <a:srgbClr val="FF0000"/>
                </a:solidFill>
                <a:latin typeface="+mn-lt"/>
                <a:ea typeface="Calibri"/>
              </a:rPr>
              <a:t>рассматриваются примеры с использованием языка Паскаль</a:t>
            </a:r>
            <a:r>
              <a:rPr lang="ru-RU" dirty="0">
                <a:latin typeface="Times New Roman"/>
                <a:ea typeface="Calibri"/>
              </a:rPr>
              <a:t>.</a:t>
            </a:r>
            <a:endParaRPr lang="ru-RU" dirty="0"/>
          </a:p>
        </p:txBody>
      </p:sp>
      <p:pic>
        <p:nvPicPr>
          <p:cNvPr id="9" name="Рисунок 8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699542"/>
            <a:ext cx="720080" cy="625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5" grpId="0" animBg="1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9850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5516" y="627534"/>
            <a:ext cx="3312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+mn-lt"/>
                <a:ea typeface="Calibri"/>
                <a:cs typeface="Times New Roman"/>
              </a:rPr>
              <a:t>Простые типы </a:t>
            </a:r>
            <a:r>
              <a:rPr lang="ru-RU" sz="1400" b="1" i="1" dirty="0" smtClean="0">
                <a:solidFill>
                  <a:srgbClr val="000000"/>
                </a:solidFill>
                <a:latin typeface="+mn-lt"/>
                <a:ea typeface="Calibri"/>
                <a:cs typeface="Times New Roman"/>
              </a:rPr>
              <a:t>данных:</a:t>
            </a:r>
            <a:endParaRPr lang="ru-RU" sz="1400" b="1" i="1" dirty="0">
              <a:solidFill>
                <a:srgbClr val="000000"/>
              </a:solidFill>
              <a:latin typeface="+mn-lt"/>
              <a:ea typeface="Calibri"/>
              <a:cs typeface="Times New Roman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809881"/>
              </p:ext>
            </p:extLst>
          </p:nvPr>
        </p:nvGraphicFramePr>
        <p:xfrm>
          <a:off x="287524" y="966088"/>
          <a:ext cx="3240360" cy="1066800"/>
        </p:xfrm>
        <a:graphic>
          <a:graphicData uri="http://schemas.openxmlformats.org/drawingml/2006/table">
            <a:tbl>
              <a:tblPr/>
              <a:tblGrid>
                <a:gridCol w="1542740"/>
                <a:gridCol w="169762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Название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Обозначение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Целочисленный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urier New"/>
                          <a:ea typeface="Calibri"/>
                          <a:cs typeface="Times New Roman"/>
                        </a:rPr>
                        <a:t>integer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Вещественный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urier New"/>
                          <a:ea typeface="Calibri"/>
                          <a:cs typeface="Times New Roman"/>
                        </a:rPr>
                        <a:t>real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Строковый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urier New"/>
                          <a:ea typeface="Calibri"/>
                          <a:cs typeface="Times New Roman"/>
                        </a:rPr>
                        <a:t>string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Символьный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urier New"/>
                          <a:ea typeface="Calibri"/>
                          <a:cs typeface="Times New Roman"/>
                        </a:rPr>
                        <a:t>char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707904" y="1501502"/>
            <a:ext cx="52205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>
              <a:spcAft>
                <a:spcPts val="0"/>
              </a:spcAft>
            </a:pPr>
            <a:r>
              <a:rPr lang="ru-RU" sz="1400" b="1" i="1" dirty="0">
                <a:latin typeface="+mn-lt"/>
                <a:ea typeface="Calibri"/>
              </a:rPr>
              <a:t>Пример описания переменных:</a:t>
            </a:r>
            <a:endParaRPr lang="ru-RU" sz="1400" dirty="0">
              <a:latin typeface="+mn-lt"/>
              <a:ea typeface="Calibri"/>
            </a:endParaRPr>
          </a:p>
          <a:p>
            <a:pPr marL="139700">
              <a:spcAft>
                <a:spcPts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urier New"/>
                <a:ea typeface="Calibri"/>
              </a:rPr>
              <a:t>var</a:t>
            </a:r>
            <a:r>
              <a:rPr lang="en-US" sz="1600" b="1" dirty="0">
                <a:solidFill>
                  <a:srgbClr val="000000"/>
                </a:solidFill>
                <a:latin typeface="Courier New"/>
                <a:ea typeface="Calibri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urier New"/>
                <a:ea typeface="Calibri"/>
              </a:rPr>
              <a:t>i,j</a:t>
            </a:r>
            <a:r>
              <a:rPr lang="en-US" sz="1600" dirty="0">
                <a:solidFill>
                  <a:srgbClr val="000000"/>
                </a:solidFill>
                <a:latin typeface="Courier New"/>
                <a:ea typeface="Calibri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urier New"/>
                <a:ea typeface="Calibri"/>
              </a:rPr>
              <a:t>integer</a:t>
            </a:r>
            <a:r>
              <a:rPr lang="en-US" sz="1600" dirty="0">
                <a:solidFill>
                  <a:srgbClr val="000000"/>
                </a:solidFill>
                <a:latin typeface="Courier New"/>
                <a:ea typeface="Calibri"/>
              </a:rPr>
              <a:t>; </a:t>
            </a:r>
            <a:r>
              <a:rPr lang="en-US" sz="1600" dirty="0" err="1">
                <a:solidFill>
                  <a:srgbClr val="000000"/>
                </a:solidFill>
                <a:latin typeface="Courier New"/>
                <a:ea typeface="Calibri"/>
              </a:rPr>
              <a:t>a,b</a:t>
            </a:r>
            <a:r>
              <a:rPr lang="en-US" sz="1600" dirty="0">
                <a:solidFill>
                  <a:srgbClr val="000000"/>
                </a:solidFill>
                <a:latin typeface="Courier New"/>
                <a:ea typeface="Calibri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urier New"/>
                <a:ea typeface="Calibri"/>
              </a:rPr>
              <a:t>real</a:t>
            </a:r>
            <a:r>
              <a:rPr lang="en-US" sz="1600" dirty="0">
                <a:solidFill>
                  <a:srgbClr val="000000"/>
                </a:solidFill>
                <a:latin typeface="Courier New"/>
                <a:ea typeface="Calibri"/>
              </a:rPr>
              <a:t>; x: </a:t>
            </a:r>
            <a:r>
              <a:rPr lang="en-US" sz="1600" dirty="0">
                <a:solidFill>
                  <a:srgbClr val="0000FF"/>
                </a:solidFill>
                <a:latin typeface="Courier New"/>
                <a:ea typeface="Calibri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urier New"/>
                <a:ea typeface="Calibri"/>
              </a:rPr>
              <a:t>;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42594" y="2373146"/>
            <a:ext cx="38884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+mn-lt"/>
              </a:rPr>
              <a:t>Арифметические выражения</a:t>
            </a:r>
            <a:r>
              <a:rPr lang="ru-RU" sz="1400" dirty="0">
                <a:latin typeface="+mn-lt"/>
              </a:rPr>
              <a:t> могут содержать числа, переменные, арифметические операции, функции.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5516" y="2119957"/>
            <a:ext cx="24368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latin typeface="+mn-lt"/>
                <a:ea typeface="Calibri"/>
              </a:rPr>
              <a:t>Арифметические </a:t>
            </a:r>
            <a:r>
              <a:rPr lang="ru-RU" sz="1400" b="1" i="1" dirty="0" smtClean="0">
                <a:latin typeface="+mn-lt"/>
                <a:ea typeface="Calibri"/>
              </a:rPr>
              <a:t>операции:</a:t>
            </a:r>
            <a:endParaRPr lang="ru-RU" sz="1400" dirty="0">
              <a:latin typeface="+mn-lt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820435"/>
              </p:ext>
            </p:extLst>
          </p:nvPr>
        </p:nvGraphicFramePr>
        <p:xfrm>
          <a:off x="287524" y="2463738"/>
          <a:ext cx="4177463" cy="1920240"/>
        </p:xfrm>
        <a:graphic>
          <a:graphicData uri="http://schemas.openxmlformats.org/drawingml/2006/table">
            <a:tbl>
              <a:tblPr/>
              <a:tblGrid>
                <a:gridCol w="1621179"/>
                <a:gridCol w="1188132"/>
                <a:gridCol w="136815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Операция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Обозначение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Пример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Сложение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+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3+4 = 7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  <a:cs typeface="Times New Roman"/>
                        </a:rPr>
                        <a:t>Вычитание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-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7-2 = 5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  <a:cs typeface="Times New Roman"/>
                        </a:rPr>
                        <a:t>Умножение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*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2*2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 = 4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  <a:cs typeface="Times New Roman"/>
                        </a:rPr>
                        <a:t>Деление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/</a:t>
                      </a:r>
                      <a:endParaRPr lang="ru-RU" sz="140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8/2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 = 4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  <a:cs typeface="Times New Roman"/>
                        </a:rPr>
                        <a:t>Получение целого частного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div</a:t>
                      </a:r>
                      <a:endParaRPr lang="ru-RU" sz="140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9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div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2 = 4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Calibri"/>
                          <a:cs typeface="Times New Roman"/>
                        </a:rPr>
                        <a:t>Получение остатка от деления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mod</a:t>
                      </a:r>
                      <a:endParaRPr lang="ru-RU" sz="140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9 mod 2 = 1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932040" y="3202399"/>
            <a:ext cx="38884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latin typeface="+mn-lt"/>
                <a:ea typeface="Calibri"/>
                <a:cs typeface="Times New Roman"/>
              </a:rPr>
              <a:t>Приоритет выполнения операций: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 </a:t>
            </a:r>
            <a:endParaRPr lang="ru-RU" sz="1400" dirty="0"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  <a:cs typeface="Times New Roman"/>
              </a:rPr>
              <a:t>1) действия в скобках; </a:t>
            </a:r>
            <a:endParaRPr lang="ru-RU" sz="1400" dirty="0"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  <a:cs typeface="Times New Roman"/>
              </a:rPr>
              <a:t>2) вычисление функций; </a:t>
            </a:r>
            <a:endParaRPr lang="ru-RU" sz="1400" dirty="0"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  <a:cs typeface="Times New Roman"/>
              </a:rPr>
              <a:t>3) умножение и деление; </a:t>
            </a:r>
            <a:endParaRPr lang="ru-RU" sz="1400" dirty="0"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  <a:cs typeface="Times New Roman"/>
              </a:rPr>
              <a:t>4) сложение и вычитание. </a:t>
            </a:r>
            <a:endParaRPr lang="ru-RU" sz="1400" dirty="0">
              <a:latin typeface="+mn-lt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68655" y="4496221"/>
            <a:ext cx="6526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Операции одинакового приоритета выполняются в порядке записи слева направо.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854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1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627534"/>
            <a:ext cx="48605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000000"/>
                </a:solidFill>
                <a:latin typeface="Calibri"/>
              </a:rPr>
              <a:t>Логические </a:t>
            </a:r>
            <a:r>
              <a:rPr lang="ru-RU" sz="1400" b="1" i="1" dirty="0">
                <a:solidFill>
                  <a:srgbClr val="000000"/>
                </a:solidFill>
                <a:latin typeface="Calibri"/>
              </a:rPr>
              <a:t>выражения</a:t>
            </a:r>
            <a:r>
              <a:rPr lang="ru-RU" sz="1400" dirty="0">
                <a:solidFill>
                  <a:srgbClr val="000000"/>
                </a:solidFill>
                <a:latin typeface="Calibri"/>
              </a:rPr>
              <a:t> могут содержать числа, строки, переменные или выражения, которые сравниваются между собой с помощью операций сравнения. </a:t>
            </a:r>
            <a:endParaRPr lang="ru-RU" sz="1400" dirty="0" smtClean="0">
              <a:solidFill>
                <a:srgbClr val="000000"/>
              </a:solidFill>
              <a:latin typeface="Calibri"/>
            </a:endParaRPr>
          </a:p>
          <a:p>
            <a:pPr algn="just"/>
            <a:r>
              <a:rPr lang="ru-RU" sz="1400" dirty="0" smtClean="0">
                <a:solidFill>
                  <a:srgbClr val="000000"/>
                </a:solidFill>
                <a:latin typeface="Calibri"/>
              </a:rPr>
              <a:t>Логическое </a:t>
            </a:r>
            <a:r>
              <a:rPr lang="ru-RU" sz="1400" dirty="0">
                <a:solidFill>
                  <a:srgbClr val="000000"/>
                </a:solidFill>
                <a:latin typeface="Calibri"/>
              </a:rPr>
              <a:t>выражение может принимать лишь два значения: «истина» или «ложь».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627534"/>
            <a:ext cx="18758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latin typeface="+mn-lt"/>
                <a:ea typeface="Calibri"/>
              </a:rPr>
              <a:t>Операции </a:t>
            </a:r>
            <a:r>
              <a:rPr lang="ru-RU" sz="1400" b="1" i="1" dirty="0" smtClean="0">
                <a:latin typeface="+mn-lt"/>
                <a:ea typeface="Calibri"/>
              </a:rPr>
              <a:t>сравнения:</a:t>
            </a:r>
            <a:endParaRPr lang="ru-RU" sz="1400" dirty="0">
              <a:latin typeface="+mn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077318"/>
              </p:ext>
            </p:extLst>
          </p:nvPr>
        </p:nvGraphicFramePr>
        <p:xfrm>
          <a:off x="5508104" y="935311"/>
          <a:ext cx="3257166" cy="1493520"/>
        </p:xfrm>
        <a:graphic>
          <a:graphicData uri="http://schemas.openxmlformats.org/drawingml/2006/table">
            <a:tbl>
              <a:tblPr/>
              <a:tblGrid>
                <a:gridCol w="1564978"/>
                <a:gridCol w="900100"/>
                <a:gridCol w="79208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Операция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Символы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Пример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равно</a:t>
                      </a:r>
                      <a:endParaRPr lang="ru-RU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=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x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 = 0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не равно</a:t>
                      </a:r>
                      <a:endParaRPr lang="ru-RU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 &lt;&gt;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 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x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 &lt;&gt;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0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больше</a:t>
                      </a:r>
                      <a:endParaRPr lang="ru-RU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&gt; 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x &gt; 0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меньше</a:t>
                      </a:r>
                      <a:endParaRPr lang="ru-RU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&lt; </a:t>
                      </a:r>
                      <a:endParaRPr lang="ru-RU" sz="140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x &lt; 0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больше или равно</a:t>
                      </a:r>
                      <a:endParaRPr lang="ru-RU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&gt;=</a:t>
                      </a:r>
                      <a:endParaRPr lang="ru-RU" sz="140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x &gt;= 0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меньше или равно</a:t>
                      </a:r>
                      <a:endParaRPr lang="ru-RU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&lt;=</a:t>
                      </a:r>
                      <a:endParaRPr lang="ru-RU" sz="140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Calibri"/>
                          <a:cs typeface="Courier New" pitchFamily="49" charset="0"/>
                        </a:rPr>
                        <a:t>x &lt;= 0</a:t>
                      </a:r>
                      <a:endParaRPr lang="ru-RU" sz="1400" dirty="0">
                        <a:effectLst/>
                        <a:latin typeface="Courier New" pitchFamily="49" charset="0"/>
                        <a:ea typeface="Calibri"/>
                        <a:cs typeface="Courier New" pitchFamily="49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51520" y="2427734"/>
            <a:ext cx="867696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i="1" u="sng" dirty="0">
                <a:latin typeface="+mn-lt"/>
                <a:ea typeface="Calibri"/>
                <a:cs typeface="Times New Roman"/>
              </a:rPr>
              <a:t>Оператор </a:t>
            </a:r>
            <a:r>
              <a:rPr lang="ru-RU" sz="1600" b="1" i="1" u="sng" dirty="0" smtClean="0">
                <a:latin typeface="+mn-lt"/>
                <a:ea typeface="Calibri"/>
                <a:cs typeface="Times New Roman"/>
              </a:rPr>
              <a:t>присваивания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400" b="1" dirty="0" err="1" smtClean="0">
                <a:latin typeface="Courier New"/>
                <a:ea typeface="Calibri"/>
              </a:rPr>
              <a:t>имя_переменной</a:t>
            </a:r>
            <a:r>
              <a:rPr lang="ru-RU" sz="1400" b="1" dirty="0" smtClean="0">
                <a:latin typeface="Courier New"/>
                <a:ea typeface="Calibri"/>
              </a:rPr>
              <a:t> </a:t>
            </a:r>
            <a:r>
              <a:rPr lang="ru-RU" sz="1400" b="1" dirty="0">
                <a:latin typeface="Courier New"/>
                <a:ea typeface="Calibri"/>
              </a:rPr>
              <a:t>:= выражение</a:t>
            </a:r>
            <a:r>
              <a:rPr lang="ru-RU" sz="1400" b="1" dirty="0" smtClean="0">
                <a:latin typeface="Courier New"/>
                <a:ea typeface="Calibri"/>
              </a:rPr>
              <a:t>;</a:t>
            </a:r>
          </a:p>
          <a:p>
            <a:pPr algn="just">
              <a:spcAft>
                <a:spcPts val="0"/>
              </a:spcAft>
            </a:pPr>
            <a:r>
              <a:rPr lang="ru-RU" sz="1400" dirty="0" smtClean="0">
                <a:latin typeface="+mn-lt"/>
                <a:ea typeface="Calibri"/>
                <a:cs typeface="Times New Roman"/>
              </a:rPr>
              <a:t>Присваивает 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переменной, имя которой находится слева от знака </a:t>
            </a:r>
            <a:r>
              <a:rPr lang="ru-RU" sz="1400" b="1" dirty="0">
                <a:latin typeface="Courier New" pitchFamily="49" charset="0"/>
                <a:ea typeface="Calibri"/>
                <a:cs typeface="Courier New" pitchFamily="49" charset="0"/>
              </a:rPr>
              <a:t>:=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 (знак присваивания, читается «присвоить») значение выражения, находящегося справа. 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>Старое 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значение переменной при этом стирается. </a:t>
            </a:r>
            <a:endParaRPr lang="ru-RU" sz="1400" dirty="0">
              <a:latin typeface="+mn-lt"/>
              <a:ea typeface="Calibri"/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1400" i="1" dirty="0">
                <a:latin typeface="+mn-lt"/>
                <a:ea typeface="Calibri"/>
                <a:cs typeface="Times New Roman"/>
              </a:rPr>
              <a:t>Например: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  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/>
            </a:r>
            <a:br>
              <a:rPr lang="ru-RU" sz="1400" dirty="0" smtClean="0">
                <a:latin typeface="+mn-lt"/>
                <a:ea typeface="Calibri"/>
                <a:cs typeface="Times New Roman"/>
              </a:rPr>
            </a:br>
            <a:r>
              <a:rPr lang="en-US" sz="1400" dirty="0" smtClean="0">
                <a:latin typeface="Courier New"/>
                <a:ea typeface="Calibri"/>
              </a:rPr>
              <a:t>a</a:t>
            </a:r>
            <a:r>
              <a:rPr lang="ru-RU" sz="1400" dirty="0">
                <a:latin typeface="Courier New"/>
                <a:ea typeface="Calibri"/>
              </a:rPr>
              <a:t>:=5; </a:t>
            </a:r>
            <a:r>
              <a:rPr lang="en-US" sz="1400" dirty="0">
                <a:latin typeface="Courier New"/>
                <a:ea typeface="Calibri"/>
              </a:rPr>
              <a:t>b</a:t>
            </a:r>
            <a:r>
              <a:rPr lang="ru-RU" sz="1400" dirty="0">
                <a:latin typeface="Courier New"/>
                <a:ea typeface="Calibri"/>
              </a:rPr>
              <a:t>:=2*</a:t>
            </a:r>
            <a:r>
              <a:rPr lang="en-US" sz="1400" dirty="0">
                <a:latin typeface="Courier New"/>
                <a:ea typeface="Calibri"/>
              </a:rPr>
              <a:t>a</a:t>
            </a:r>
            <a:r>
              <a:rPr lang="ru-RU" sz="1400" dirty="0">
                <a:latin typeface="Courier New"/>
                <a:ea typeface="Calibri"/>
              </a:rPr>
              <a:t>; </a:t>
            </a:r>
            <a:r>
              <a:rPr lang="en-US" sz="1400" dirty="0">
                <a:latin typeface="Courier New"/>
                <a:ea typeface="Calibri"/>
              </a:rPr>
              <a:t>b</a:t>
            </a:r>
            <a:r>
              <a:rPr lang="ru-RU" sz="1400" dirty="0">
                <a:latin typeface="Courier New"/>
                <a:ea typeface="Calibri"/>
              </a:rPr>
              <a:t>:=</a:t>
            </a:r>
            <a:r>
              <a:rPr lang="en-US" sz="1400" dirty="0">
                <a:latin typeface="Courier New"/>
                <a:ea typeface="Calibri"/>
              </a:rPr>
              <a:t>b</a:t>
            </a:r>
            <a:r>
              <a:rPr lang="ru-RU" sz="1400" dirty="0">
                <a:latin typeface="Courier New"/>
                <a:ea typeface="Calibri"/>
              </a:rPr>
              <a:t>+1</a:t>
            </a:r>
            <a:r>
              <a:rPr lang="ru-RU" sz="1400" dirty="0">
                <a:solidFill>
                  <a:srgbClr val="000000"/>
                </a:solidFill>
                <a:latin typeface="Courier New"/>
                <a:ea typeface="Calibri"/>
              </a:rPr>
              <a:t>; </a:t>
            </a:r>
            <a:endParaRPr lang="ru-RU" sz="1400" dirty="0" smtClean="0">
              <a:solidFill>
                <a:srgbClr val="000000"/>
              </a:solidFill>
              <a:latin typeface="Courier New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B050"/>
                </a:solidFill>
                <a:latin typeface="Courier New"/>
                <a:ea typeface="Calibri"/>
              </a:rPr>
              <a:t>{</a:t>
            </a:r>
            <a:r>
              <a:rPr lang="ru-RU" sz="1400" dirty="0">
                <a:solidFill>
                  <a:srgbClr val="00B050"/>
                </a:solidFill>
                <a:latin typeface="Courier New"/>
                <a:ea typeface="Calibri"/>
              </a:rPr>
              <a:t>после выполнения этих операторов </a:t>
            </a:r>
            <a:r>
              <a:rPr lang="ru-RU" sz="1400" dirty="0" smtClean="0">
                <a:solidFill>
                  <a:srgbClr val="00B050"/>
                </a:solidFill>
                <a:latin typeface="Courier New"/>
                <a:ea typeface="Calibri"/>
              </a:rPr>
              <a:t>значение переменной </a:t>
            </a:r>
            <a:r>
              <a:rPr lang="ru-RU" sz="1400" dirty="0">
                <a:solidFill>
                  <a:srgbClr val="00B050"/>
                </a:solidFill>
                <a:latin typeface="Courier New"/>
                <a:ea typeface="Calibri"/>
              </a:rPr>
              <a:t>b </a:t>
            </a:r>
            <a:r>
              <a:rPr lang="ru-RU" sz="1400" dirty="0" smtClean="0">
                <a:solidFill>
                  <a:srgbClr val="00B050"/>
                </a:solidFill>
                <a:latin typeface="Courier New"/>
                <a:ea typeface="Calibri"/>
              </a:rPr>
              <a:t>равно </a:t>
            </a:r>
            <a:r>
              <a:rPr lang="ru-RU" sz="1400" dirty="0">
                <a:solidFill>
                  <a:srgbClr val="00B050"/>
                </a:solidFill>
                <a:latin typeface="Courier New"/>
                <a:ea typeface="Calibri"/>
              </a:rPr>
              <a:t>11}</a:t>
            </a:r>
            <a:endParaRPr lang="ru-RU" sz="1400" dirty="0">
              <a:solidFill>
                <a:srgbClr val="00B050"/>
              </a:solidFill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9725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2911172"/>
            <a:ext cx="867696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i="1" u="sng" dirty="0">
                <a:latin typeface="+mn-lt"/>
                <a:ea typeface="Calibri"/>
                <a:cs typeface="Times New Roman"/>
              </a:rPr>
              <a:t>Оператор ввода</a:t>
            </a:r>
            <a:endParaRPr lang="ru-RU" sz="1600" dirty="0"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latin typeface="Courier New"/>
                <a:ea typeface="Calibri"/>
              </a:rPr>
              <a:t>R</a:t>
            </a:r>
            <a:r>
              <a:rPr lang="ru-RU" sz="1400" b="1" dirty="0" err="1">
                <a:latin typeface="Courier New"/>
                <a:ea typeface="Calibri"/>
              </a:rPr>
              <a:t>ead</a:t>
            </a:r>
            <a:r>
              <a:rPr lang="ru-RU" sz="1400" b="1" dirty="0">
                <a:latin typeface="Courier New"/>
                <a:ea typeface="Calibri"/>
              </a:rPr>
              <a:t> (</a:t>
            </a:r>
            <a:r>
              <a:rPr lang="ru-RU" sz="1400" b="1" i="1" dirty="0">
                <a:latin typeface="Courier New"/>
                <a:ea typeface="Calibri"/>
              </a:rPr>
              <a:t>имя_переменной1</a:t>
            </a:r>
            <a:r>
              <a:rPr lang="ru-RU" sz="1400" b="1" dirty="0">
                <a:latin typeface="Courier New"/>
                <a:ea typeface="Calibri"/>
              </a:rPr>
              <a:t>, </a:t>
            </a:r>
            <a:r>
              <a:rPr lang="ru-RU" sz="1400" b="1" i="1" dirty="0">
                <a:latin typeface="Courier New"/>
                <a:ea typeface="Calibri"/>
              </a:rPr>
              <a:t>имя_переменной2</a:t>
            </a:r>
            <a:r>
              <a:rPr lang="ru-RU" sz="1400" b="1" dirty="0">
                <a:latin typeface="Courier New"/>
                <a:ea typeface="Calibri"/>
              </a:rPr>
              <a:t>, ...);</a:t>
            </a:r>
            <a:endParaRPr lang="ru-RU" sz="1400" dirty="0">
              <a:latin typeface="Times New Roman"/>
              <a:ea typeface="Calibri"/>
            </a:endParaRPr>
          </a:p>
          <a:p>
            <a:pPr>
              <a:spcBef>
                <a:spcPts val="600"/>
              </a:spcBef>
              <a:spcAft>
                <a:spcPts val="0"/>
              </a:spcAft>
              <a:tabLst>
                <a:tab pos="457200" algn="l"/>
                <a:tab pos="914400" algn="l"/>
              </a:tabLst>
            </a:pPr>
            <a:r>
              <a:rPr lang="ru-RU" sz="1400" i="1" dirty="0">
                <a:latin typeface="+mn-lt"/>
                <a:ea typeface="Calibri"/>
                <a:cs typeface="Times New Roman"/>
              </a:rPr>
              <a:t>Например</a:t>
            </a:r>
            <a:r>
              <a:rPr lang="en-US" sz="1400" i="1" dirty="0">
                <a:latin typeface="+mn-lt"/>
                <a:ea typeface="Calibri"/>
                <a:cs typeface="Times New Roman"/>
              </a:rPr>
              <a:t>:  </a:t>
            </a:r>
            <a:r>
              <a:rPr lang="en-US" sz="1400" i="1" dirty="0">
                <a:latin typeface="Times New Roman"/>
                <a:ea typeface="Calibri"/>
                <a:cs typeface="Times New Roman"/>
              </a:rPr>
              <a:t/>
            </a:r>
            <a:br>
              <a:rPr lang="en-US" sz="1400" i="1" dirty="0">
                <a:latin typeface="Times New Roman"/>
                <a:ea typeface="Calibri"/>
                <a:cs typeface="Times New Roman"/>
              </a:rPr>
            </a:br>
            <a:r>
              <a:rPr lang="en-US" sz="1400" b="1" dirty="0">
                <a:latin typeface="Courier New"/>
                <a:ea typeface="Calibri"/>
              </a:rPr>
              <a:t>Read (a, b, c);</a:t>
            </a:r>
            <a:endParaRPr lang="ru-RU" sz="1400" dirty="0">
              <a:latin typeface="Times New Roman"/>
              <a:ea typeface="Calibri"/>
            </a:endParaRPr>
          </a:p>
          <a:p>
            <a:pPr>
              <a:spcBef>
                <a:spcPts val="600"/>
              </a:spcBef>
              <a:spcAft>
                <a:spcPts val="0"/>
              </a:spcAft>
              <a:tabLst>
                <a:tab pos="457200" algn="l"/>
                <a:tab pos="914400" algn="l"/>
              </a:tabLst>
            </a:pPr>
            <a:r>
              <a:rPr lang="ru-RU" sz="1400" dirty="0">
                <a:latin typeface="+mn-lt"/>
                <a:ea typeface="Calibri"/>
                <a:cs typeface="Times New Roman"/>
              </a:rPr>
              <a:t>Пользователь вводит данные с клавиатуры (несколько чисел вводятся через пробел). 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/>
            </a:r>
            <a:br>
              <a:rPr lang="ru-RU" sz="1400" dirty="0" smtClean="0">
                <a:latin typeface="+mn-lt"/>
                <a:ea typeface="Calibri"/>
                <a:cs typeface="Times New Roman"/>
              </a:rPr>
            </a:br>
            <a:r>
              <a:rPr lang="ru-RU" sz="1400" dirty="0" smtClean="0">
                <a:latin typeface="+mn-lt"/>
                <a:ea typeface="Calibri"/>
                <a:cs typeface="Times New Roman"/>
              </a:rPr>
              <a:t>Типы 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и порядок следования вводимых значений должны соответствовать списку 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>переменных.</a:t>
            </a:r>
            <a:br>
              <a:rPr lang="ru-RU" sz="1400" dirty="0" smtClean="0">
                <a:latin typeface="+mn-lt"/>
                <a:ea typeface="Calibri"/>
                <a:cs typeface="Times New Roman"/>
              </a:rPr>
            </a:br>
            <a:r>
              <a:rPr lang="ru-RU" sz="1400" dirty="0" smtClean="0">
                <a:latin typeface="+mn-lt"/>
                <a:ea typeface="Calibri"/>
                <a:cs typeface="Times New Roman"/>
              </a:rPr>
              <a:t>Для завершения ввода пользователь нажимает клавишу </a:t>
            </a:r>
            <a:r>
              <a:rPr lang="ru-RU" sz="1400" dirty="0" err="1" smtClean="0">
                <a:latin typeface="+mn-lt"/>
                <a:ea typeface="Calibri"/>
                <a:cs typeface="Times New Roman"/>
              </a:rPr>
              <a:t>Enter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>. </a:t>
            </a:r>
            <a:endParaRPr lang="ru-RU" sz="1400" dirty="0" smtClean="0"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 smtClean="0">
                <a:latin typeface="+mn-lt"/>
                <a:ea typeface="Calibri"/>
                <a:cs typeface="Times New Roman"/>
              </a:rPr>
              <a:t>Если 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использовать оператор </a:t>
            </a:r>
            <a:r>
              <a:rPr lang="en-US" sz="1400" b="1" dirty="0">
                <a:latin typeface="Courier New"/>
                <a:ea typeface="Calibri"/>
              </a:rPr>
              <a:t>R</a:t>
            </a:r>
            <a:r>
              <a:rPr lang="ru-RU" sz="1400" b="1" dirty="0" err="1">
                <a:latin typeface="Courier New"/>
                <a:ea typeface="Calibri"/>
              </a:rPr>
              <a:t>ead</a:t>
            </a:r>
            <a:r>
              <a:rPr lang="en-US" sz="1400" b="1" dirty="0">
                <a:latin typeface="Courier New"/>
                <a:ea typeface="Calibri"/>
              </a:rPr>
              <a:t>L</a:t>
            </a:r>
            <a:r>
              <a:rPr lang="ru-RU" sz="1400" b="1" dirty="0">
                <a:latin typeface="Courier New"/>
                <a:ea typeface="Calibri"/>
              </a:rPr>
              <a:t>n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, то после ввода курсор переходит на новую строку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>.</a:t>
            </a:r>
            <a:endParaRPr lang="ru-RU" sz="1400" dirty="0">
              <a:latin typeface="+mn-lt"/>
              <a:ea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518" y="627534"/>
            <a:ext cx="867696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i="1" u="sng" dirty="0" smtClean="0">
                <a:latin typeface="+mn-lt"/>
                <a:ea typeface="Calibri"/>
                <a:cs typeface="Times New Roman"/>
              </a:rPr>
              <a:t>Оператор </a:t>
            </a:r>
            <a:r>
              <a:rPr lang="ru-RU" sz="1600" b="1" i="1" u="sng" dirty="0">
                <a:latin typeface="+mn-lt"/>
                <a:ea typeface="Calibri"/>
                <a:cs typeface="Times New Roman"/>
              </a:rPr>
              <a:t>вывода</a:t>
            </a:r>
            <a:endParaRPr lang="ru-RU" sz="1600" dirty="0">
              <a:latin typeface="+mn-lt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en-US" sz="1400" b="1" dirty="0">
                <a:latin typeface="Courier New"/>
                <a:ea typeface="Calibri"/>
              </a:rPr>
              <a:t>W</a:t>
            </a:r>
            <a:r>
              <a:rPr lang="ru-RU" sz="1400" b="1" dirty="0" err="1">
                <a:latin typeface="Courier New"/>
                <a:ea typeface="Calibri"/>
              </a:rPr>
              <a:t>rite</a:t>
            </a:r>
            <a:r>
              <a:rPr lang="ru-RU" sz="1400" b="1" dirty="0">
                <a:latin typeface="Courier New"/>
                <a:ea typeface="Calibri"/>
              </a:rPr>
              <a:t> (</a:t>
            </a:r>
            <a:r>
              <a:rPr lang="ru-RU" sz="1400" b="1" i="1" dirty="0">
                <a:latin typeface="Courier New"/>
                <a:ea typeface="Calibri"/>
              </a:rPr>
              <a:t>выражение1</a:t>
            </a:r>
            <a:r>
              <a:rPr lang="ru-RU" sz="1400" b="1" dirty="0">
                <a:latin typeface="Courier New"/>
                <a:ea typeface="Calibri"/>
              </a:rPr>
              <a:t>, </a:t>
            </a:r>
            <a:r>
              <a:rPr lang="ru-RU" sz="1400" b="1" i="1" dirty="0">
                <a:latin typeface="Courier New"/>
                <a:ea typeface="Calibri"/>
              </a:rPr>
              <a:t>выражение2</a:t>
            </a:r>
            <a:r>
              <a:rPr lang="ru-RU" sz="1400" b="1" dirty="0">
                <a:latin typeface="Courier New"/>
                <a:ea typeface="Calibri"/>
              </a:rPr>
              <a:t>, ...);</a:t>
            </a:r>
            <a:endParaRPr lang="ru-RU" sz="1400" dirty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  <a:cs typeface="Times New Roman"/>
              </a:rPr>
              <a:t>В списке вывода могут быть символьные или числовые выражения, в том числе переменные и константы. </a:t>
            </a:r>
            <a:endParaRPr lang="ru-RU" sz="1400" dirty="0" smtClean="0">
              <a:latin typeface="+mn-lt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dirty="0" smtClean="0">
                <a:latin typeface="+mn-lt"/>
                <a:ea typeface="Calibri"/>
                <a:cs typeface="Times New Roman"/>
              </a:rPr>
              <a:t>На 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экран в одну строку выводятся значения переменных и выражений, </a:t>
            </a:r>
            <a:r>
              <a:rPr lang="ru-RU" sz="1400" dirty="0" smtClean="0">
                <a:latin typeface="+mn-lt"/>
                <a:ea typeface="Calibri"/>
                <a:cs typeface="Times New Roman"/>
              </a:rPr>
              <a:t/>
            </a:r>
            <a:br>
              <a:rPr lang="ru-RU" sz="1400" dirty="0" smtClean="0">
                <a:latin typeface="+mn-lt"/>
                <a:ea typeface="Calibri"/>
                <a:cs typeface="Times New Roman"/>
              </a:rPr>
            </a:br>
            <a:r>
              <a:rPr lang="ru-RU" sz="1400" dirty="0" smtClean="0">
                <a:latin typeface="+mn-lt"/>
                <a:ea typeface="Calibri"/>
                <a:cs typeface="Times New Roman"/>
              </a:rPr>
              <a:t>символьные </a:t>
            </a:r>
            <a:r>
              <a:rPr lang="ru-RU" sz="1400" dirty="0">
                <a:latin typeface="+mn-lt"/>
                <a:ea typeface="Calibri"/>
                <a:cs typeface="Times New Roman"/>
              </a:rPr>
              <a:t>значения выводится на экран без апострофов. </a:t>
            </a:r>
            <a:endParaRPr lang="ru-RU" sz="1400" dirty="0" smtClean="0">
              <a:latin typeface="+mn-lt"/>
              <a:ea typeface="Calibri"/>
              <a:cs typeface="Times New Roman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i="1" dirty="0" smtClean="0">
                <a:latin typeface="+mn-lt"/>
                <a:ea typeface="Calibri"/>
                <a:cs typeface="Times New Roman"/>
              </a:rPr>
              <a:t>Например</a:t>
            </a:r>
            <a:r>
              <a:rPr lang="ru-RU" sz="1400" i="1" dirty="0">
                <a:latin typeface="+mn-lt"/>
                <a:ea typeface="Calibri"/>
                <a:cs typeface="Times New Roman"/>
              </a:rPr>
              <a:t>:</a:t>
            </a:r>
            <a:r>
              <a:rPr lang="ru-RU" sz="1400" i="1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1400" i="1" dirty="0">
                <a:latin typeface="Times New Roman"/>
                <a:ea typeface="Calibri"/>
                <a:cs typeface="Times New Roman"/>
              </a:rPr>
            </a:br>
            <a:r>
              <a:rPr lang="en-US" sz="1400" b="1" dirty="0">
                <a:latin typeface="Courier New"/>
                <a:ea typeface="Calibri"/>
              </a:rPr>
              <a:t>Write</a:t>
            </a:r>
            <a:r>
              <a:rPr lang="ru-RU" sz="1400" b="1" dirty="0">
                <a:latin typeface="Courier New"/>
                <a:ea typeface="Calibri"/>
              </a:rPr>
              <a:t> ('</a:t>
            </a:r>
            <a:r>
              <a:rPr lang="en-US" sz="1400" b="1" dirty="0">
                <a:latin typeface="Courier New"/>
                <a:ea typeface="Calibri"/>
              </a:rPr>
              <a:t>s</a:t>
            </a:r>
            <a:r>
              <a:rPr lang="ru-RU" sz="1400" b="1" dirty="0">
                <a:latin typeface="Courier New"/>
                <a:ea typeface="Calibri"/>
              </a:rPr>
              <a:t>=', </a:t>
            </a:r>
            <a:r>
              <a:rPr lang="en-US" sz="1400" b="1" dirty="0">
                <a:latin typeface="Courier New"/>
                <a:ea typeface="Calibri"/>
              </a:rPr>
              <a:t>s</a:t>
            </a:r>
            <a:r>
              <a:rPr lang="ru-RU" sz="1400" b="1" dirty="0" smtClean="0">
                <a:latin typeface="Courier New"/>
                <a:ea typeface="Calibri"/>
              </a:rPr>
              <a:t>);</a:t>
            </a:r>
            <a:endParaRPr lang="ru-RU" sz="1400" dirty="0">
              <a:latin typeface="Times New Roman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472" y="2624013"/>
            <a:ext cx="86590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Если использовать оператор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1400" b="1" dirty="0">
                <a:solidFill>
                  <a:srgbClr val="000000"/>
                </a:solidFill>
                <a:latin typeface="Courier New"/>
                <a:ea typeface="Calibri"/>
              </a:rPr>
              <a:t>W</a:t>
            </a:r>
            <a:r>
              <a:rPr lang="ru-RU" sz="1400" b="1" dirty="0" err="1">
                <a:solidFill>
                  <a:srgbClr val="000000"/>
                </a:solidFill>
                <a:latin typeface="Courier New"/>
                <a:ea typeface="Calibri"/>
              </a:rPr>
              <a:t>rite</a:t>
            </a:r>
            <a:r>
              <a:rPr lang="en-US" sz="1400" b="1" dirty="0">
                <a:solidFill>
                  <a:srgbClr val="000000"/>
                </a:solidFill>
                <a:latin typeface="Courier New"/>
                <a:ea typeface="Calibri"/>
              </a:rPr>
              <a:t>Ln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,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то после вывода будет осуществлен переход на новую строку.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518" y="2299977"/>
            <a:ext cx="24384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При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=15 на экране появится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:</a:t>
            </a:r>
            <a:endParaRPr lang="ru-RU" sz="1400" b="1" dirty="0">
              <a:solidFill>
                <a:srgbClr val="000099"/>
              </a:solidFill>
              <a:latin typeface="Times New Roman"/>
              <a:ea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59118" y="2299977"/>
            <a:ext cx="614271" cy="3077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1400" b="1" dirty="0">
                <a:solidFill>
                  <a:srgbClr val="000099"/>
                </a:solidFill>
                <a:latin typeface="Courier New"/>
                <a:ea typeface="Calibri"/>
              </a:rPr>
              <a:t>s</a:t>
            </a:r>
            <a:r>
              <a:rPr lang="ru-RU" sz="1400" b="1" dirty="0">
                <a:solidFill>
                  <a:srgbClr val="000099"/>
                </a:solidFill>
                <a:latin typeface="Courier New"/>
                <a:ea typeface="Calibri"/>
              </a:rPr>
              <a:t>=15</a:t>
            </a:r>
            <a:endParaRPr lang="ru-RU" sz="1400" b="1" dirty="0">
              <a:solidFill>
                <a:srgbClr val="000099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9678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1" grpId="0" build="p"/>
      <p:bldP spid="4" grpId="0"/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518" y="627534"/>
            <a:ext cx="8676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i="1" u="sng" dirty="0">
                <a:latin typeface="+mn-lt"/>
                <a:ea typeface="Calibri"/>
                <a:cs typeface="Times New Roman"/>
              </a:rPr>
              <a:t>Операторы ветвления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3518" y="1078175"/>
            <a:ext cx="23131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u="sng" dirty="0">
                <a:latin typeface="+mn-lt"/>
                <a:ea typeface="Calibri"/>
                <a:cs typeface="Times New Roman"/>
              </a:rPr>
              <a:t>Полная форма ветвления: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3518" y="1395812"/>
            <a:ext cx="70027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 err="1">
                <a:solidFill>
                  <a:srgbClr val="000000"/>
                </a:solidFill>
                <a:latin typeface="Courier New"/>
              </a:rPr>
              <a:t>if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Courier New"/>
              </a:rPr>
              <a:t>условие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urier New"/>
              </a:rPr>
              <a:t>then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Courier New"/>
              </a:rPr>
              <a:t>оператор_1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urier New"/>
              </a:rPr>
              <a:t>else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Courier New"/>
              </a:rPr>
              <a:t>оператор_2</a:t>
            </a:r>
            <a:r>
              <a:rPr lang="ru-RU" sz="1600" b="1" dirty="0">
                <a:solidFill>
                  <a:srgbClr val="000000"/>
                </a:solidFill>
                <a:latin typeface="Courier New"/>
              </a:rPr>
              <a:t>;</a:t>
            </a:r>
            <a:endParaRPr lang="ru-RU" sz="1600" dirty="0">
              <a:latin typeface="Times New Roman"/>
              <a:ea typeface="Calibri"/>
            </a:endParaRPr>
          </a:p>
          <a:p>
            <a:pPr>
              <a:spcBef>
                <a:spcPts val="1200"/>
              </a:spcBef>
            </a:pPr>
            <a:r>
              <a:rPr lang="ru-RU" sz="1400" b="1" dirty="0" smtClean="0">
                <a:solidFill>
                  <a:srgbClr val="000000"/>
                </a:solidFill>
                <a:latin typeface="+mn-lt"/>
                <a:ea typeface="Times New Roman"/>
              </a:rPr>
              <a:t>ЕСЛИ</a:t>
            </a: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условие истинно,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ТО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выполняется оператор_1,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ИНАЧЕ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– выполняется оператор_2.</a:t>
            </a:r>
            <a:endParaRPr lang="ru-RU" sz="1400" dirty="0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518" y="2362125"/>
            <a:ext cx="2429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u="sng" dirty="0" smtClean="0">
                <a:latin typeface="+mn-lt"/>
                <a:ea typeface="Calibri"/>
                <a:cs typeface="Times New Roman"/>
              </a:rPr>
              <a:t>Неполная </a:t>
            </a:r>
            <a:r>
              <a:rPr lang="ru-RU" sz="1400" i="1" u="sng" dirty="0">
                <a:latin typeface="+mn-lt"/>
                <a:ea typeface="Calibri"/>
                <a:cs typeface="Times New Roman"/>
              </a:rPr>
              <a:t>форма ветвления: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3518" y="2679762"/>
            <a:ext cx="85149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 err="1">
                <a:solidFill>
                  <a:srgbClr val="000000"/>
                </a:solidFill>
                <a:latin typeface="Courier New"/>
              </a:rPr>
              <a:t>if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Courier New"/>
              </a:rPr>
              <a:t>условие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urier New"/>
              </a:rPr>
              <a:t>then</a:t>
            </a:r>
            <a:r>
              <a:rPr lang="ru-RU" sz="1600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i="1" dirty="0" smtClean="0">
                <a:solidFill>
                  <a:srgbClr val="000000"/>
                </a:solidFill>
                <a:latin typeface="Courier New"/>
              </a:rPr>
              <a:t>оператор</a:t>
            </a:r>
            <a:r>
              <a:rPr lang="ru-RU" sz="1600" b="1" dirty="0" smtClean="0">
                <a:solidFill>
                  <a:srgbClr val="000000"/>
                </a:solidFill>
                <a:latin typeface="Courier New"/>
              </a:rPr>
              <a:t>;</a:t>
            </a:r>
            <a:endParaRPr lang="ru-RU" sz="1600" dirty="0">
              <a:latin typeface="Times New Roman"/>
              <a:ea typeface="Calibri"/>
            </a:endParaRPr>
          </a:p>
          <a:p>
            <a:pPr>
              <a:spcBef>
                <a:spcPts val="1200"/>
              </a:spcBef>
            </a:pPr>
            <a:r>
              <a:rPr lang="ru-RU" sz="1400" b="1" dirty="0">
                <a:solidFill>
                  <a:srgbClr val="000000"/>
                </a:solidFill>
                <a:latin typeface="+mn-lt"/>
                <a:ea typeface="Calibri"/>
              </a:rPr>
              <a:t>ЕСЛИ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Calibri"/>
              </a:rPr>
              <a:t> условие истинно,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Calibri"/>
              </a:rPr>
              <a:t>ТО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Calibri"/>
              </a:rPr>
              <a:t> выполняется оператор. При ложном условии – переход к следующему оператору.</a:t>
            </a:r>
            <a:endParaRPr lang="ru-RU" sz="1400" dirty="0"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518" y="3651870"/>
            <a:ext cx="86769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После </a:t>
            </a:r>
            <a:r>
              <a:rPr lang="ru-RU" sz="1400" b="1" dirty="0" err="1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then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 и после </a:t>
            </a:r>
            <a:r>
              <a:rPr lang="ru-RU" sz="1400" b="1" dirty="0" err="1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else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можно использовать только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один оператор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. Если нужно выполнить несколько операторов, то используют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составной оператор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, где слова 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begin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и 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end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– операторные скобки: </a:t>
            </a:r>
            <a:endParaRPr lang="ru-RU" sz="1400" dirty="0">
              <a:latin typeface="+mn-lt"/>
              <a:ea typeface="Calibri"/>
            </a:endParaRPr>
          </a:p>
          <a:p>
            <a:pPr algn="ctr">
              <a:spcBef>
                <a:spcPts val="1200"/>
              </a:spcBef>
              <a:spcAft>
                <a:spcPts val="0"/>
              </a:spcAft>
            </a:pPr>
            <a:r>
              <a:rPr lang="ru-RU" sz="1600" b="1" dirty="0" err="1">
                <a:solidFill>
                  <a:srgbClr val="000000"/>
                </a:solidFill>
                <a:latin typeface="Courier New"/>
              </a:rPr>
              <a:t>begin</a:t>
            </a:r>
            <a:r>
              <a:rPr lang="ru-RU" sz="1600" b="1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Courier New"/>
              </a:rPr>
              <a:t>последовательность операторов</a:t>
            </a:r>
            <a:r>
              <a:rPr lang="ru-RU" sz="1600" b="1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urier New"/>
              </a:rPr>
              <a:t>end</a:t>
            </a:r>
            <a:r>
              <a:rPr lang="ru-RU" sz="1600" b="1" dirty="0">
                <a:solidFill>
                  <a:srgbClr val="000000"/>
                </a:solidFill>
                <a:latin typeface="Courier New"/>
              </a:rPr>
              <a:t>;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03195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 build="p"/>
      <p:bldP spid="9" grpId="0"/>
      <p:bldP spid="10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518" y="627534"/>
            <a:ext cx="8676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i="1" u="sng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Операторы </a:t>
            </a:r>
            <a:r>
              <a:rPr lang="ru-RU" sz="1600" b="1" i="1" u="sng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цикла</a:t>
            </a:r>
            <a:endParaRPr lang="ru-RU" sz="1600" b="1" i="1" u="sng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518" y="2459685"/>
            <a:ext cx="44147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u="sng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Цикл «ДЛЯ» (цикл с параметром, цикл со счётчиком):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9081" y="4011910"/>
            <a:ext cx="86769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Если в теле цикла более одного оператора, нужно использовать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Times New Roman"/>
              </a:rPr>
              <a:t>составной </a:t>
            </a:r>
            <a:r>
              <a:rPr lang="ru-RU" sz="1400" b="1" dirty="0" smtClean="0">
                <a:solidFill>
                  <a:srgbClr val="000000"/>
                </a:solidFill>
                <a:latin typeface="Calibri"/>
                <a:ea typeface="Times New Roman"/>
              </a:rPr>
              <a:t>оператор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Times New Roman"/>
              </a:rPr>
              <a:t>: 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  <a:p>
            <a:pPr algn="ctr">
              <a:spcBef>
                <a:spcPts val="1200"/>
              </a:spcBef>
              <a:spcAft>
                <a:spcPts val="0"/>
              </a:spcAft>
            </a:pPr>
            <a:r>
              <a:rPr lang="ru-RU" sz="1600" b="1" dirty="0" err="1">
                <a:solidFill>
                  <a:srgbClr val="000000"/>
                </a:solidFill>
                <a:latin typeface="Courier New"/>
              </a:rPr>
              <a:t>begin</a:t>
            </a:r>
            <a:r>
              <a:rPr lang="ru-RU" sz="1600" b="1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Courier New"/>
              </a:rPr>
              <a:t>последовательность операторов</a:t>
            </a:r>
            <a:r>
              <a:rPr lang="ru-RU" sz="1600" b="1" dirty="0">
                <a:solidFill>
                  <a:srgbClr val="000000"/>
                </a:solidFill>
                <a:latin typeface="Courier New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urier New"/>
              </a:rPr>
              <a:t>end</a:t>
            </a:r>
            <a:r>
              <a:rPr lang="ru-RU" sz="1600" b="1" dirty="0">
                <a:solidFill>
                  <a:srgbClr val="000000"/>
                </a:solidFill>
                <a:latin typeface="Courier New"/>
              </a:rPr>
              <a:t>;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0718" y="1074100"/>
            <a:ext cx="30283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u="sng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Цикл «ПОКА» (цикл с предусловием):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8848" y="1360388"/>
            <a:ext cx="86397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while</a:t>
            </a:r>
            <a:r>
              <a:rPr lang="ru-RU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условие</a:t>
            </a:r>
            <a:r>
              <a:rPr lang="ru-RU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do</a:t>
            </a:r>
            <a:r>
              <a:rPr lang="ru-RU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ru-RU" sz="1600" i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оператор</a:t>
            </a:r>
            <a:r>
              <a:rPr lang="ru-RU" sz="16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+mn-lt"/>
                <a:ea typeface="Times New Roman"/>
              </a:rPr>
              <a:t>ПОКА</a:t>
            </a: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условие  истинно, повторяется оператор тела цикла. При ложном условии цикл заканчивается, управление передается следующему оператору</a:t>
            </a: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.</a:t>
            </a:r>
            <a:endParaRPr lang="ru-RU" sz="1400" dirty="0">
              <a:latin typeface="+mn-lt"/>
              <a:ea typeface="Calibri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7859" y="2801129"/>
            <a:ext cx="86769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1600" i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:=</a:t>
            </a:r>
            <a:r>
              <a:rPr lang="en-US" sz="1600" i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n</a:t>
            </a:r>
            <a:r>
              <a:rPr lang="en-US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to</a:t>
            </a:r>
            <a:r>
              <a:rPr lang="en-US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1600" i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k</a:t>
            </a:r>
            <a:r>
              <a:rPr lang="en-US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do</a:t>
            </a:r>
            <a:r>
              <a:rPr lang="en-US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оператор</a:t>
            </a:r>
            <a:r>
              <a:rPr lang="en-US" sz="1600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;</a:t>
            </a:r>
            <a:endParaRPr lang="ru-RU" sz="1600" dirty="0">
              <a:latin typeface="Courier New" pitchFamily="49" charset="0"/>
              <a:ea typeface="Calibri"/>
              <a:cs typeface="Courier New" pitchFamily="49" charset="0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Параметр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цикла </a:t>
            </a:r>
            <a:r>
              <a:rPr lang="en-US" sz="1600" i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(переменная целого типа) изменяется от начального значения </a:t>
            </a:r>
            <a:r>
              <a:rPr lang="en-US" sz="1600" i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до конечного значения </a:t>
            </a:r>
            <a:r>
              <a:rPr lang="en-US" sz="1600" i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k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, увеличиваясь после каждого выполнения тела цикла на единицу. </a:t>
            </a:r>
            <a:endParaRPr lang="ru-RU" sz="1400" dirty="0" smtClean="0">
              <a:solidFill>
                <a:srgbClr val="000000"/>
              </a:solidFill>
              <a:latin typeface="+mn-lt"/>
              <a:ea typeface="Times New Roman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Цикл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завершает работу, когда значение параметра </a:t>
            </a: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цикла превысит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конечное значение. </a:t>
            </a:r>
            <a:endParaRPr lang="ru-RU" sz="1400" dirty="0">
              <a:latin typeface="+mn-lt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121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6" grpId="0"/>
      <p:bldP spid="13" grpId="0"/>
      <p:bldP spid="14" grpId="0" build="p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effectLst/>
                <a:latin typeface="Times New Roman"/>
                <a:ea typeface="Calibri"/>
              </a:rPr>
              <a:t>6-1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1728557"/>
            <a:ext cx="57246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lvl="0"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Проанализируем программу. В ней с клавиатуры вводятся два целочисленных значения в переменные s и t. </a:t>
            </a:r>
            <a:endParaRPr lang="ru-RU" sz="1400" dirty="0" smtClean="0">
              <a:solidFill>
                <a:srgbClr val="000099"/>
              </a:solidFill>
              <a:latin typeface="Calibri"/>
            </a:endParaRPr>
          </a:p>
          <a:p>
            <a:pPr lvl="0"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Затем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проверяется условие в операторе ветвления </a:t>
            </a:r>
            <a:r>
              <a:rPr lang="ru-RU" sz="1400" dirty="0" err="1">
                <a:solidFill>
                  <a:srgbClr val="000099"/>
                </a:solidFill>
                <a:latin typeface="Calibri"/>
              </a:rPr>
              <a:t>if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. Если условие истинно, то на экране будет напечатано </a:t>
            </a:r>
            <a:r>
              <a:rPr lang="en-US" sz="1400" dirty="0">
                <a:solidFill>
                  <a:srgbClr val="000099"/>
                </a:solidFill>
                <a:latin typeface="Calibri"/>
              </a:rPr>
              <a:t>«YES»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,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иначе (условие ложно) – будет напечатано </a:t>
            </a:r>
            <a:r>
              <a:rPr lang="en-US" sz="1400" dirty="0" smtClean="0">
                <a:solidFill>
                  <a:srgbClr val="000099"/>
                </a:solidFill>
                <a:latin typeface="Calibri"/>
              </a:rPr>
              <a:t>«NO»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В данном случае условие будет истинным, </a:t>
            </a:r>
            <a:r>
              <a:rPr lang="ru-RU" sz="1400" u="sng" dirty="0">
                <a:solidFill>
                  <a:srgbClr val="000099"/>
                </a:solidFill>
                <a:latin typeface="Calibri"/>
              </a:rPr>
              <a:t>когда s меньше либо равно </a:t>
            </a:r>
            <a:r>
              <a:rPr lang="ru-RU" sz="1400" u="sng" dirty="0" smtClean="0">
                <a:solidFill>
                  <a:srgbClr val="000099"/>
                </a:solidFill>
                <a:latin typeface="Calibri"/>
              </a:rPr>
              <a:t>удвоенному значению </a:t>
            </a:r>
            <a:r>
              <a:rPr lang="ru-RU" sz="1400" u="sng" dirty="0" smtClean="0">
                <a:solidFill>
                  <a:srgbClr val="000099"/>
                </a:solidFill>
                <a:latin typeface="Calibri"/>
              </a:rPr>
              <a:t>t</a:t>
            </a:r>
            <a:r>
              <a:rPr lang="ru-RU" sz="1400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(</a:t>
            </a:r>
            <a:r>
              <a:rPr lang="en-US" sz="1400" b="1" dirty="0">
                <a:solidFill>
                  <a:srgbClr val="000099"/>
                </a:solidFill>
                <a:latin typeface="Courier New"/>
                <a:ea typeface="Calibri"/>
              </a:rPr>
              <a:t>s &lt;= </a:t>
            </a:r>
            <a:r>
              <a:rPr lang="en-US" sz="1400" b="1" dirty="0" smtClean="0">
                <a:solidFill>
                  <a:srgbClr val="000099"/>
                </a:solidFill>
                <a:latin typeface="Courier New"/>
                <a:ea typeface="Calibri"/>
              </a:rPr>
              <a:t>2*t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).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lvl="0"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Результат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каждого запуска программы запишем в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таблицу.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836278"/>
            <a:ext cx="2815282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7175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 s, t: integer; </a:t>
            </a:r>
            <a:endParaRPr lang="ru-RU" sz="1400" dirty="0"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7175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begin </a:t>
            </a:r>
            <a:endParaRPr lang="ru-RU" sz="1400" dirty="0"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19621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(s); </a:t>
            </a:r>
            <a:endParaRPr lang="ru-RU" sz="1400" dirty="0"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19621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(t); </a:t>
            </a:r>
            <a:endParaRPr lang="ru-RU" sz="1400" dirty="0"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19621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if s &lt;= 2 * t</a:t>
            </a:r>
            <a:endParaRPr lang="ru-RU" sz="1400" dirty="0"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37592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('YES') </a:t>
            </a:r>
            <a:endParaRPr lang="ru-RU" sz="1400" dirty="0"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37592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('NO')</a:t>
            </a:r>
            <a:endParaRPr lang="ru-RU" sz="1400" dirty="0">
              <a:latin typeface="Courier New" pitchFamily="49" charset="0"/>
              <a:ea typeface="Calibri"/>
              <a:cs typeface="Courier New" pitchFamily="49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end.</a:t>
            </a:r>
            <a:endParaRPr lang="ru-RU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latin typeface="+mn-lt"/>
                <a:ea typeface="Calibri"/>
              </a:rPr>
              <a:t>s</a:t>
            </a:r>
            <a:r>
              <a:rPr lang="ru-RU" sz="1400" dirty="0">
                <a:latin typeface="+mn-lt"/>
                <a:ea typeface="Calibri"/>
              </a:rPr>
              <a:t> и </a:t>
            </a:r>
            <a:r>
              <a:rPr lang="en-US" sz="1400" i="1" dirty="0">
                <a:latin typeface="+mn-lt"/>
                <a:ea typeface="Calibri"/>
              </a:rPr>
              <a:t>t </a:t>
            </a:r>
            <a:r>
              <a:rPr lang="ru-RU" sz="1400" dirty="0">
                <a:latin typeface="+mn-lt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(2, 2); (4, 2); (6, -6); (-6, -6); (3, 5); (-5, 6); (-8, -2); (3, 1); (2, 5</a:t>
            </a:r>
            <a:r>
              <a:rPr lang="ru-RU" sz="1400" dirty="0" smtClean="0">
                <a:latin typeface="+mn-lt"/>
                <a:ea typeface="Calibri"/>
              </a:rPr>
              <a:t>). </a:t>
            </a:r>
            <a:endParaRPr lang="ru-RU" sz="1400" dirty="0">
              <a:latin typeface="+mn-lt"/>
              <a:ea typeface="Calibri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>
                <a:latin typeface="+mn-lt"/>
                <a:ea typeface="Calibri"/>
              </a:rPr>
              <a:t>Сколько </a:t>
            </a:r>
            <a:r>
              <a:rPr lang="ru-RU" sz="1400" dirty="0">
                <a:latin typeface="+mn-lt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latin typeface="+mn-lt"/>
                <a:ea typeface="Calibri"/>
              </a:rPr>
              <a:t>YES</a:t>
            </a:r>
            <a:r>
              <a:rPr lang="ru-RU" sz="1400" dirty="0">
                <a:latin typeface="+mn-lt"/>
                <a:ea typeface="Calibri"/>
              </a:rPr>
              <a:t>»?</a:t>
            </a:r>
            <a:endParaRPr lang="ru-RU" sz="1400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9612" y="4326045"/>
            <a:ext cx="77982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FF0000"/>
                </a:solidFill>
                <a:latin typeface="+mn-lt"/>
                <a:ea typeface="Calibri"/>
              </a:rPr>
              <a:t>Возможна </a:t>
            </a:r>
            <a:r>
              <a:rPr lang="ru-RU" sz="1400" dirty="0">
                <a:solidFill>
                  <a:srgbClr val="FF0000"/>
                </a:solidFill>
                <a:latin typeface="+mn-lt"/>
                <a:ea typeface="Calibri"/>
              </a:rPr>
              <a:t>формулировка задания, когда нужно определить, сколько было запусков, при которых программа напечатала </a:t>
            </a:r>
            <a:r>
              <a:rPr lang="ru-RU" sz="1400" dirty="0" smtClean="0">
                <a:solidFill>
                  <a:srgbClr val="FF0000"/>
                </a:solidFill>
                <a:latin typeface="+mn-lt"/>
                <a:ea typeface="Calibri"/>
              </a:rPr>
              <a:t>слово «</a:t>
            </a:r>
            <a:r>
              <a:rPr lang="en-US" sz="1400" dirty="0">
                <a:solidFill>
                  <a:srgbClr val="FF0000"/>
                </a:solidFill>
                <a:latin typeface="+mn-lt"/>
                <a:ea typeface="Calibri"/>
              </a:rPr>
              <a:t>NO</a:t>
            </a:r>
            <a:r>
              <a:rPr lang="ru-RU" sz="1400" dirty="0">
                <a:solidFill>
                  <a:srgbClr val="FF0000"/>
                </a:solidFill>
                <a:latin typeface="+mn-lt"/>
                <a:ea typeface="Calibri"/>
              </a:rPr>
              <a:t>».</a:t>
            </a:r>
            <a:endParaRPr lang="ru-RU" sz="14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8" name="Рисунок 7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4358701"/>
            <a:ext cx="554103" cy="481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94994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6-1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19522"/>
            <a:ext cx="8624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  <a:cs typeface="Courier New" pitchFamily="49" charset="0"/>
              </a:rPr>
              <a:t>Ниже приведена программа, записанная на одном из языков программирования.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836278"/>
            <a:ext cx="2815282" cy="1815882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7175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 s, t: integer; </a:t>
            </a:r>
            <a:endParaRPr lang="ru-RU" sz="1400" dirty="0">
              <a:solidFill>
                <a:srgbClr val="000000"/>
              </a:solidFill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7175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begin </a:t>
            </a:r>
            <a:endParaRPr lang="ru-RU" sz="1400" dirty="0">
              <a:solidFill>
                <a:srgbClr val="000000"/>
              </a:solidFill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19621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(s); </a:t>
            </a:r>
            <a:endParaRPr lang="ru-RU" sz="1400" dirty="0">
              <a:solidFill>
                <a:srgbClr val="000000"/>
              </a:solidFill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196215">
              <a:spcAft>
                <a:spcPts val="0"/>
              </a:spcAft>
            </a:pP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readln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(t); </a:t>
            </a:r>
            <a:endParaRPr lang="ru-RU" sz="1400" dirty="0">
              <a:solidFill>
                <a:srgbClr val="000000"/>
              </a:solidFill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196215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if s &lt;= 2 * t</a:t>
            </a:r>
            <a:endParaRPr lang="ru-RU" sz="1400" dirty="0">
              <a:solidFill>
                <a:srgbClr val="000000"/>
              </a:solidFill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37592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then </a:t>
            </a: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('YES') </a:t>
            </a:r>
            <a:endParaRPr lang="ru-RU" sz="1400" dirty="0">
              <a:solidFill>
                <a:srgbClr val="000000"/>
              </a:solidFill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375920"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else </a:t>
            </a:r>
            <a:r>
              <a:rPr lang="en-US" sz="1400" dirty="0" err="1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writeln</a:t>
            </a: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('NO')</a:t>
            </a:r>
            <a:endParaRPr lang="ru-RU" sz="1400" dirty="0">
              <a:solidFill>
                <a:srgbClr val="000000"/>
              </a:solidFill>
              <a:latin typeface="Courier New" pitchFamily="49" charset="0"/>
              <a:ea typeface="Calibri"/>
              <a:cs typeface="Courier New" pitchFamily="49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urier New" pitchFamily="49" charset="0"/>
                <a:ea typeface="Courier New"/>
                <a:cs typeface="Courier New" pitchFamily="49" charset="0"/>
              </a:rPr>
              <a:t>end.</a:t>
            </a:r>
            <a:endParaRPr lang="ru-RU" sz="14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71550"/>
            <a:ext cx="862413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проведено 9 запусков программы, при которых в качестве значений переменных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и 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Calibri"/>
              </a:rPr>
              <a:t>t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вводились следующие пары чисел: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(2, 2); (4, 2); (6, -6); (-6, -6); (3, 5); (-5, 6); (-8, -2); (3, 1); (2, 5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). 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Сколько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было запусков, при которых программа напечатала «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YES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»?</a:t>
            </a:r>
            <a:endParaRPr lang="ru-RU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4280" y="4191930"/>
            <a:ext cx="85521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При 6 запусках условие было истинным, поэтому 6 раз напечатается слово </a:t>
            </a:r>
            <a:r>
              <a:rPr lang="en-US" sz="1400" dirty="0">
                <a:solidFill>
                  <a:srgbClr val="000099"/>
                </a:solidFill>
                <a:latin typeface="Calibri"/>
              </a:rPr>
              <a:t>«YES»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6718" y="4581587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6.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0472"/>
              </p:ext>
            </p:extLst>
          </p:nvPr>
        </p:nvGraphicFramePr>
        <p:xfrm>
          <a:off x="4103948" y="1851670"/>
          <a:ext cx="450050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675525"/>
                <a:gridCol w="709552"/>
                <a:gridCol w="1524585"/>
                <a:gridCol w="159083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s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t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s &lt;= 2*t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99"/>
                          </a:solidFill>
                          <a:effectLst/>
                          <a:latin typeface="Courier New"/>
                          <a:ea typeface="Calibri"/>
                        </a:rPr>
                        <a:t>Результат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C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2</a:t>
                      </a:r>
                      <a:r>
                        <a:rPr lang="en-US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 &lt;= 4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4 </a:t>
                      </a:r>
                      <a:r>
                        <a:rPr lang="en-US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&lt;= </a:t>
                      </a: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4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6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6 &lt;= -</a:t>
                      </a: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12</a:t>
                      </a:r>
                      <a:endParaRPr lang="ru-RU" sz="1400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-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6 </a:t>
                      </a: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&lt;= -1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2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3 &lt;= 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10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-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5 </a:t>
                      </a: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&lt;= 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12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-2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-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8</a:t>
                      </a: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 &lt;= -4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1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3</a:t>
                      </a: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 &lt;= 2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2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2 &lt;= </a:t>
                      </a:r>
                      <a:r>
                        <a:rPr lang="ru-RU" sz="1400">
                          <a:solidFill>
                            <a:srgbClr val="000099"/>
                          </a:solidFill>
                          <a:effectLst/>
                          <a:latin typeface="+mn-lt"/>
                          <a:ea typeface="Courier New"/>
                        </a:rPr>
                        <a:t>8</a:t>
                      </a:r>
                      <a:endParaRPr lang="ru-RU" sz="140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99"/>
                          </a:solidFill>
                          <a:effectLst/>
                          <a:latin typeface="+mn-lt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8173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7845</TotalTime>
  <Words>3264</Words>
  <Application>Microsoft Office PowerPoint</Application>
  <PresentationFormat>Экран (16:9)</PresentationFormat>
  <Paragraphs>613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Питон</vt:lpstr>
      <vt:lpstr>ОГЭ по информатике</vt:lpstr>
      <vt:lpstr>Справочная информация</vt:lpstr>
      <vt:lpstr>Справочная информация</vt:lpstr>
      <vt:lpstr>Справочная информация</vt:lpstr>
      <vt:lpstr>Справочная информация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407</cp:revision>
  <dcterms:created xsi:type="dcterms:W3CDTF">2010-02-14T19:37:55Z</dcterms:created>
  <dcterms:modified xsi:type="dcterms:W3CDTF">2022-07-12T16:58:31Z</dcterms:modified>
</cp:coreProperties>
</file>